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69" r:id="rId7"/>
    <p:sldId id="270" r:id="rId8"/>
    <p:sldId id="271" r:id="rId9"/>
    <p:sldId id="261" r:id="rId10"/>
    <p:sldId id="272" r:id="rId11"/>
    <p:sldId id="267" r:id="rId12"/>
    <p:sldId id="285" r:id="rId13"/>
    <p:sldId id="286" r:id="rId14"/>
    <p:sldId id="287" r:id="rId15"/>
    <p:sldId id="258" r:id="rId16"/>
    <p:sldId id="262" r:id="rId17"/>
    <p:sldId id="274" r:id="rId18"/>
    <p:sldId id="275" r:id="rId19"/>
    <p:sldId id="259" r:id="rId20"/>
    <p:sldId id="273" r:id="rId21"/>
    <p:sldId id="260" r:id="rId22"/>
    <p:sldId id="277" r:id="rId23"/>
    <p:sldId id="278" r:id="rId24"/>
    <p:sldId id="276" r:id="rId25"/>
    <p:sldId id="279" r:id="rId26"/>
    <p:sldId id="280" r:id="rId27"/>
    <p:sldId id="281" r:id="rId28"/>
    <p:sldId id="288" r:id="rId29"/>
    <p:sldId id="282" r:id="rId30"/>
    <p:sldId id="28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269E2-8F09-5E4C-B157-2267CB52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92D93A-ACCC-1D4C-BCAB-1C6AA7861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1C55B2-145F-E441-B6FE-A949A338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8BDF04-C7AA-B34F-A077-2425DAE1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114219-9D03-F245-9F54-BFF00A05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802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AB363-C9C4-E14D-90AB-3279CADC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A5E0D2-09E3-2A4E-8443-D678B810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3C43A2-9115-CE44-83F2-4B86896F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AFD4F1-1EE6-6E45-A4CC-53CD8A9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76A1A-E434-2048-9CB7-68063943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15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7AD3FC0-9FCB-3B4A-81EA-476585081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774F32-8A74-FE44-9604-C50289E73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3665F-295C-7E4B-94B8-24EDB57E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72D1DC-EC01-7D4F-B396-22E0CEB3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CE9D63-1CB4-E64D-9352-7A3A9EFB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576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7148E-FFE3-7A4A-B414-48A396D1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02EDA7-6ED1-9646-85BD-B0F1D768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CA8184-9F34-0C4C-998F-AAB78C95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A8DE6D-39AC-594B-9559-ABE7FE0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79DCF8-A077-4947-9FE9-45963963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65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F7183-407A-4242-B1D9-B9396AAC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6C8E7-3FEA-064E-85C2-BA5916CF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FBB80F-6C11-B445-82A0-D4F02D21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66B981-4326-FC46-93DE-BD72C31D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B64FBA-A33B-0C4C-BD95-BA3D1F1A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41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E2F98-6B90-E241-9540-5F11A17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5DD586-C218-D346-9668-7EC3E0CA7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413B77-DBF0-994D-8640-E07946EA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60169C-177F-7547-81BF-55EAE4E3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350662-0414-2D45-86BD-28D41975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533D99-C1D2-3449-BD7E-3C50CFD2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807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F8E67-C319-8A4E-BCE7-30C76ECE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C1EFE4-87B2-5943-925C-73E8FD0E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4F3657-C500-AB46-83FA-EEDFD0C28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CD2D23-CC1C-8942-814D-E117CB788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1FA6AC-41BD-8A47-9650-A2CB2CA75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BF108B-B181-034E-9A06-76BF1690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E8B519-1409-0D48-8797-81D149DC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CF993B-2A18-0E48-84EE-E328864E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86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090A-BF55-624D-91E6-11EFF531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303B8B-555A-2A41-899F-20EB6649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46D4CA-BC4E-7C47-AF79-CE8C4EB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4E0C17-D8D0-5D4F-9183-D3EC896E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4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1B8BC1-1CBA-994A-92A8-70218769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A86EEC-8A03-714B-8F41-6AFC8744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A8FF1-9488-0645-93F0-7A3DE9C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6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3A228-E20B-094C-B18F-C0810404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3D861-0EA4-054A-BA86-4F0201899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7CACF3-4C44-924C-84FF-FC7AE841E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4BC7F8-AC91-ED48-A6EF-9F845F5A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CE15D0-E281-BC4A-B1C7-B8FB1F9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4C08D-9889-514E-BD1F-733891B2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821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B8AA9-B7EE-F64D-9AAA-5C732DE8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7CF88B-58BB-9749-AC21-E25F44741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FF4B03-1455-EF44-A4FA-D05115DAA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EDC895-F47A-3B40-ACE4-11D7B616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0DE930-9F90-C54C-977F-D9652FA0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AC51D6-63C2-6D40-BDEE-130AE200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426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9A9BD03-E227-0649-8929-E75EF8D5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DD0703-191C-DB4D-B65B-28829077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68688-3C5C-A042-AC9A-176470A4F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F93A3-38D3-B543-92F0-E46D373B8423}" type="datetimeFigureOut">
              <a:rPr kumimoji="1" lang="zh-TW" altLang="en-US" smtClean="0"/>
              <a:t>2021/6/14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00F5F9-1687-6942-BD6E-0F969F7AF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9D8793-4BFF-2C4B-8DBD-30B32B9B2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436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736F8-C0EF-674C-A19F-B2B819D4D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作業四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83F5AD-AA8E-3B48-8BD6-3FE35926A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F64081169 </a:t>
            </a:r>
            <a:r>
              <a:rPr kumimoji="1" lang="zh-TW" altLang="en-US" dirty="0">
                <a:ea typeface="Microsoft JhengHei" panose="020B0604030504040204" pitchFamily="34" charset="-120"/>
              </a:rPr>
              <a:t>莫寶琳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加強式學習 </a:t>
            </a:r>
            <a:r>
              <a:rPr lang="en-US" altLang="zh-TW" dirty="0">
                <a:ea typeface="Microsoft JhengHei" panose="020B0604030504040204" pitchFamily="34" charset="-120"/>
              </a:rPr>
              <a:t>+ </a:t>
            </a:r>
            <a:r>
              <a:rPr lang="en" altLang="zh-TW" dirty="0">
                <a:ea typeface="Microsoft JhengHei" panose="020B0604030504040204" pitchFamily="34" charset="-120"/>
              </a:rPr>
              <a:t>Q learning</a:t>
            </a:r>
            <a:r>
              <a:rPr lang="zh-TW" altLang="en-US" dirty="0">
                <a:ea typeface="Microsoft JhengHei" panose="020B0604030504040204" pitchFamily="34" charset="-120"/>
              </a:rPr>
              <a:t>與</a:t>
            </a:r>
            <a:r>
              <a:rPr lang="en" altLang="zh-TW" dirty="0">
                <a:ea typeface="Microsoft JhengHei" panose="020B0604030504040204" pitchFamily="34" charset="-120"/>
              </a:rPr>
              <a:t>cartpole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187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3AD20C-7761-FA4A-8CDA-30841917A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補充上頁的</a:t>
                </a:r>
                <a14:m>
                  <m:oMath xmlns:m="http://schemas.openxmlformats.org/officeDocument/2006/math">
                    <m:r>
                      <a:rPr kumimoji="1" lang="zh-TW" alt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-greedy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：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3AD20C-7761-FA4A-8CDA-30841917A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1EB58622-C11D-6D47-AC49-05C1335B86B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8904F1D-24AB-4C4B-9D5F-6F566753D846}"/>
              </a:ext>
            </a:extLst>
          </p:cNvPr>
          <p:cNvSpPr txBox="1">
            <a:spLocks/>
          </p:cNvSpPr>
          <p:nvPr/>
        </p:nvSpPr>
        <p:spPr>
          <a:xfrm>
            <a:off x="838200" y="2328919"/>
            <a:ext cx="10058400" cy="1707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機器有二種方法去選擇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1.Exploration(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探索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：隨機生成一個動作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2.Exploitation(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利用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：我們利用目前的所有的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值來找出一個最好的動作，這個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稱為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greedy 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，舉例來說，就是假設現在我要選擇我要走的方向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上下左右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，向上的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5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，向下的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2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，向左的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4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，向右的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10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，因此我們取最大的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值，所以就向右走。</a:t>
            </a:r>
            <a:endParaRPr lang="en-US" altLang="zh-TW" sz="1800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>
              <a:solidFill>
                <a:srgbClr val="292929"/>
              </a:solidFill>
              <a:latin typeface="charter"/>
            </a:endParaRPr>
          </a:p>
          <a:p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E7BCE5-504D-BA45-A9DE-74B7C84A6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12798"/>
          <a:stretch/>
        </p:blipFill>
        <p:spPr bwMode="auto">
          <a:xfrm>
            <a:off x="1931313" y="4281859"/>
            <a:ext cx="2840447" cy="19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E07B17-F517-A14D-83E1-6A886583AAAA}"/>
              </a:ext>
            </a:extLst>
          </p:cNvPr>
          <p:cNvSpPr txBox="1"/>
          <p:nvPr/>
        </p:nvSpPr>
        <p:spPr>
          <a:xfrm>
            <a:off x="828319" y="5225240"/>
            <a:ext cx="110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Q Table :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2E9FCF7-A634-1B4A-80B3-FD712C3F9C02}"/>
                  </a:ext>
                </a:extLst>
              </p:cNvPr>
              <p:cNvSpPr txBox="1"/>
              <p:nvPr/>
            </p:nvSpPr>
            <p:spPr>
              <a:xfrm>
                <a:off x="5167180" y="5379128"/>
                <a:ext cx="579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將這</a:t>
                </a:r>
                <a:r>
                  <a:rPr lang="en-US" altLang="zh-TW" b="0" i="0" dirty="0">
                    <a:effectLst/>
                    <a:ea typeface="Microsoft JhengHei" panose="020B0604030504040204" pitchFamily="34" charset="-120"/>
                  </a:rPr>
                  <a:t>2</a:t>
                </a:r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種方法結合在一起，就是所謂的</a:t>
                </a:r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-greedy </a:t>
                </a:r>
                <a:r>
                  <a:rPr lang="en-US" altLang="zh-TW" b="0" i="0" dirty="0">
                    <a:effectLst/>
                    <a:ea typeface="Microsoft JhengHei" panose="020B0604030504040204" pitchFamily="34" charset="-120"/>
                  </a:rPr>
                  <a:t>policy</a:t>
                </a:r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。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2E9FCF7-A634-1B4A-80B3-FD712C3F9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180" y="5379128"/>
                <a:ext cx="5791200" cy="369332"/>
              </a:xfrm>
              <a:prstGeom prst="rect">
                <a:avLst/>
              </a:prstGeom>
              <a:blipFill>
                <a:blip r:embed="rId4"/>
                <a:stretch>
                  <a:fillRect l="-1094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7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ep Q-Learning | An Introduction To Deep Reinforcement Learning">
            <a:extLst>
              <a:ext uri="{FF2B5EF4-FFF2-40B4-BE49-F238E27FC236}">
                <a16:creationId xmlns:a16="http://schemas.microsoft.com/office/drawing/2014/main" id="{252FBD33-3EDC-9444-9B94-DBF18758ED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52"/>
          <a:stretch/>
        </p:blipFill>
        <p:spPr bwMode="auto">
          <a:xfrm>
            <a:off x="1186273" y="2130581"/>
            <a:ext cx="9819454" cy="30689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E4C687C8-BE4D-8443-9DA0-2EB9300AE6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B40B6B-C81B-7C4D-9748-35038922EA6E}"/>
              </a:ext>
            </a:extLst>
          </p:cNvPr>
          <p:cNvSpPr txBox="1"/>
          <p:nvPr/>
        </p:nvSpPr>
        <p:spPr>
          <a:xfrm>
            <a:off x="8184932" y="5713116"/>
            <a:ext cx="201010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概念圖</a:t>
            </a:r>
          </a:p>
        </p:txBody>
      </p:sp>
    </p:spTree>
    <p:extLst>
      <p:ext uri="{BB962C8B-B14F-4D97-AF65-F5344CB8AC3E}">
        <p14:creationId xmlns:p14="http://schemas.microsoft.com/office/powerpoint/2010/main" val="289222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BB02-7BED-1544-A3C4-C93AAAC3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059D23F-CDC6-374E-8C99-95645EC5A880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1D8CB6E-CEBD-704A-99D0-6E1CAF874E59}"/>
              </a:ext>
            </a:extLst>
          </p:cNvPr>
          <p:cNvSpPr txBox="1"/>
          <p:nvPr/>
        </p:nvSpPr>
        <p:spPr>
          <a:xfrm>
            <a:off x="838199" y="2281460"/>
            <a:ext cx="485324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ea typeface="Microsoft JhengHei" panose="020B0604030504040204" pitchFamily="34" charset="-120"/>
              </a:rPr>
              <a:t>當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state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數太大，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需夠大的記憶體空間紀錄以前的資料，所以有了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使用神經網路，只要輸入現在的狀態，就能輸出每個動作的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Q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值，來解決記憶體爆炸的問題。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4BF461-529B-3D48-8256-3CEE41310F6C}"/>
              </a:ext>
            </a:extLst>
          </p:cNvPr>
          <p:cNvSpPr txBox="1"/>
          <p:nvPr/>
        </p:nvSpPr>
        <p:spPr>
          <a:xfrm>
            <a:off x="6500557" y="1804407"/>
            <a:ext cx="497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ea typeface="Microsoft JhengHei" panose="020B0604030504040204" pitchFamily="34" charset="-120"/>
              </a:rPr>
              <a:t>我們可以思考一下，神經網路的訓練就是要找一個最好的參數來優化</a:t>
            </a:r>
            <a:r>
              <a:rPr lang="en" altLang="zh-TW" sz="1400" dirty="0">
                <a:ea typeface="Microsoft JhengHei" panose="020B0604030504040204" pitchFamily="34" charset="-120"/>
              </a:rPr>
              <a:t>loss function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然後要訓練就必須要有</a:t>
            </a:r>
            <a:r>
              <a:rPr lang="en" altLang="zh-TW" sz="1400" dirty="0">
                <a:ea typeface="Microsoft JhengHei" panose="020B0604030504040204" pitchFamily="34" charset="-120"/>
              </a:rPr>
              <a:t>training data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en" altLang="zh-TW" sz="1400" dirty="0">
                <a:ea typeface="Microsoft JhengHei" panose="020B0604030504040204" pitchFamily="34" charset="-120"/>
              </a:rPr>
              <a:t>input X</a:t>
            </a:r>
            <a:r>
              <a:rPr lang="zh-TW" altLang="en-US" sz="1400" dirty="0">
                <a:ea typeface="Microsoft JhengHei" panose="020B0604030504040204" pitchFamily="34" charset="-120"/>
              </a:rPr>
              <a:t>跟</a:t>
            </a:r>
            <a:r>
              <a:rPr lang="en" altLang="zh-TW" sz="1400" dirty="0">
                <a:ea typeface="Microsoft JhengHei" panose="020B0604030504040204" pitchFamily="34" charset="-120"/>
              </a:rPr>
              <a:t>label Y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我們現在將</a:t>
            </a:r>
            <a:r>
              <a:rPr lang="en" altLang="zh-TW" sz="1400" dirty="0">
                <a:ea typeface="Microsoft JhengHei" panose="020B0604030504040204" pitchFamily="34" charset="-120"/>
              </a:rPr>
              <a:t>State</a:t>
            </a:r>
            <a:r>
              <a:rPr lang="zh-TW" altLang="en-US" sz="1400" dirty="0">
                <a:ea typeface="Microsoft JhengHei" panose="020B0604030504040204" pitchFamily="34" charset="-120"/>
              </a:rPr>
              <a:t>當作</a:t>
            </a:r>
            <a:r>
              <a:rPr lang="en" altLang="zh-TW" sz="1400" dirty="0">
                <a:ea typeface="Microsoft JhengHei" panose="020B0604030504040204" pitchFamily="34" charset="-120"/>
              </a:rPr>
              <a:t>input</a:t>
            </a:r>
            <a:r>
              <a:rPr lang="zh-TW" altLang="en-US" sz="1400" dirty="0">
                <a:ea typeface="Microsoft JhengHei" panose="020B0604030504040204" pitchFamily="34" charset="-120"/>
              </a:rPr>
              <a:t>了，那我們要那裡找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-US" sz="1400" dirty="0">
                <a:ea typeface="Microsoft JhengHei" panose="020B0604030504040204" pitchFamily="34" charset="-120"/>
              </a:rPr>
              <a:t>呢？我們來看看</a:t>
            </a:r>
            <a:r>
              <a:rPr lang="en" altLang="zh-TW" sz="1400" dirty="0">
                <a:ea typeface="Microsoft JhengHei" panose="020B0604030504040204" pitchFamily="34" charset="-120"/>
              </a:rPr>
              <a:t>Q-learning</a:t>
            </a:r>
            <a:r>
              <a:rPr lang="zh-TW" altLang="en-US" sz="1400" dirty="0">
                <a:ea typeface="Microsoft JhengHei" panose="020B0604030504040204" pitchFamily="34" charset="-120"/>
              </a:rPr>
              <a:t>的更新公式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4F598BA-A58C-B642-A03C-45A3F7D0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7" y="2822338"/>
            <a:ext cx="4387107" cy="10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9CDE7-56AB-6647-B90D-B939C06675FC}"/>
              </a:ext>
            </a:extLst>
          </p:cNvPr>
          <p:cNvSpPr txBox="1"/>
          <p:nvPr/>
        </p:nvSpPr>
        <p:spPr>
          <a:xfrm>
            <a:off x="6484881" y="3858540"/>
            <a:ext cx="4742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ea typeface="Microsoft JhengHei" panose="020B0604030504040204" pitchFamily="34" charset="-120"/>
              </a:rPr>
              <a:t>中間那個就是所謂的</a:t>
            </a:r>
            <a:r>
              <a:rPr lang="en" altLang="zh-TW" sz="1400" dirty="0">
                <a:ea typeface="Microsoft JhengHei" panose="020B0604030504040204" pitchFamily="34" charset="-120"/>
              </a:rPr>
              <a:t>Target Q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那我們把那個當作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不就代表，我們的</a:t>
            </a:r>
            <a:r>
              <a:rPr lang="en" altLang="zh-TW" sz="1400" dirty="0">
                <a:ea typeface="Microsoft JhengHei" panose="020B0604030504040204" pitchFamily="34" charset="-120"/>
              </a:rPr>
              <a:t>Q function</a:t>
            </a:r>
            <a:r>
              <a:rPr lang="zh-TW" altLang="en-US" sz="1400" dirty="0">
                <a:ea typeface="Microsoft JhengHei" panose="020B0604030504040204" pitchFamily="34" charset="-120"/>
              </a:rPr>
              <a:t>就會越來越接近</a:t>
            </a:r>
            <a:r>
              <a:rPr lang="en" altLang="zh-TW" sz="1400" dirty="0">
                <a:ea typeface="Microsoft JhengHei" panose="020B0604030504040204" pitchFamily="34" charset="-120"/>
              </a:rPr>
              <a:t>Target Q function</a:t>
            </a:r>
            <a:r>
              <a:rPr lang="zh-TW" altLang="en-US" sz="1400" dirty="0">
                <a:ea typeface="Microsoft JhengHei" panose="020B0604030504040204" pitchFamily="34" charset="-120"/>
              </a:rPr>
              <a:t>了嗎？所以我們就可以定義出</a:t>
            </a:r>
            <a:r>
              <a:rPr lang="en" altLang="zh-TW" sz="1400" dirty="0">
                <a:ea typeface="Microsoft JhengHei" panose="020B0604030504040204" pitchFamily="34" charset="-120"/>
              </a:rPr>
              <a:t>Loss function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-US" sz="1400" dirty="0">
                <a:ea typeface="Microsoft JhengHei" panose="020B0604030504040204" pitchFamily="34" charset="-120"/>
              </a:rPr>
              <a:t>也定義出來了，那這樣就可以做</a:t>
            </a:r>
            <a:r>
              <a:rPr lang="en" altLang="zh-TW" sz="1400" dirty="0">
                <a:ea typeface="Microsoft JhengHei" panose="020B0604030504040204" pitchFamily="34" charset="-120"/>
              </a:rPr>
              <a:t>Neural network</a:t>
            </a:r>
            <a:r>
              <a:rPr lang="zh-TW" altLang="en-US" sz="1400" dirty="0">
                <a:ea typeface="Microsoft JhengHei" panose="020B0604030504040204" pitchFamily="34" charset="-120"/>
              </a:rPr>
              <a:t>的訓練了。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8463A2B6-7F30-D04D-8CC2-10C75860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7" y="4791429"/>
            <a:ext cx="4033781" cy="8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42F46B9-424E-F346-84E0-5F2E67F2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14" y="3325812"/>
            <a:ext cx="42418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4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DEF3FB-F430-6642-8718-42F4D258C0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7918"/>
            <a:ext cx="5499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1A70ED5-50B1-284C-A7DB-A49D905D4671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48B44C-6153-C840-BF8B-ECE005E36B79}"/>
              </a:ext>
            </a:extLst>
          </p:cNvPr>
          <p:cNvSpPr txBox="1"/>
          <p:nvPr/>
        </p:nvSpPr>
        <p:spPr>
          <a:xfrm>
            <a:off x="6674069" y="1808343"/>
            <a:ext cx="5055476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Experience Replay</a:t>
            </a:r>
            <a:endParaRPr lang="en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我們會發現，裡面有一個</a:t>
            </a:r>
            <a:r>
              <a:rPr lang="en" altLang="zh-TW" dirty="0">
                <a:ea typeface="Microsoft JhengHei" panose="020B0604030504040204" pitchFamily="34" charset="-120"/>
              </a:rPr>
              <a:t>replay memory 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大</a:t>
            </a:r>
            <a:r>
              <a:rPr lang="en" altLang="zh-TW" dirty="0">
                <a:ea typeface="Microsoft JhengHei" panose="020B0604030504040204" pitchFamily="34" charset="-120"/>
              </a:rPr>
              <a:t>D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那這個又是什麼呢？我們知道，深度學習的訓練資料最好為獨立同分布的資料，然而我們知道，</a:t>
            </a:r>
            <a:r>
              <a:rPr lang="en" altLang="zh-TW" dirty="0">
                <a:ea typeface="Microsoft JhengHei" panose="020B0604030504040204" pitchFamily="34" charset="-120"/>
              </a:rPr>
              <a:t>RL</a:t>
            </a:r>
            <a:r>
              <a:rPr lang="zh-TW" altLang="en-US" dirty="0">
                <a:ea typeface="Microsoft JhengHei" panose="020B0604030504040204" pitchFamily="34" charset="-120"/>
              </a:rPr>
              <a:t>的資料是時序性的，也就是代表資料前後是有關聯的，這樣可能會造成模型無法正常訓練，所以建立了一個空間來儲存資料，並且利用</a:t>
            </a:r>
            <a:r>
              <a:rPr lang="en" altLang="zh-TW" dirty="0">
                <a:ea typeface="Microsoft JhengHei" panose="020B0604030504040204" pitchFamily="34" charset="-120"/>
              </a:rPr>
              <a:t>Random </a:t>
            </a:r>
            <a:r>
              <a:rPr lang="zh-TW" altLang="en-US" dirty="0">
                <a:ea typeface="Microsoft JhengHei" panose="020B0604030504040204" pitchFamily="34" charset="-120"/>
              </a:rPr>
              <a:t>採樣的方式來進行</a:t>
            </a:r>
            <a:r>
              <a:rPr lang="en" altLang="zh-TW" dirty="0">
                <a:ea typeface="Microsoft JhengHei" panose="020B0604030504040204" pitchFamily="34" charset="-120"/>
              </a:rPr>
              <a:t>training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這樣就不會有關聯性的問題了，其實簡單一點想，這個就是”回憶學習”的概念。</a:t>
            </a:r>
          </a:p>
        </p:txBody>
      </p:sp>
    </p:spTree>
    <p:extLst>
      <p:ext uri="{BB962C8B-B14F-4D97-AF65-F5344CB8AC3E}">
        <p14:creationId xmlns:p14="http://schemas.microsoft.com/office/powerpoint/2010/main" val="319261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08CFA1A-39D1-A94A-9CAC-EBCED03B3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" y="1825625"/>
            <a:ext cx="7061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3B52EBD-3AB6-454F-AC77-95BA6975B48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57B31F-E2E2-8E40-B814-364A03A32FA5}"/>
              </a:ext>
            </a:extLst>
          </p:cNvPr>
          <p:cNvSpPr txBox="1"/>
          <p:nvPr/>
        </p:nvSpPr>
        <p:spPr>
          <a:xfrm>
            <a:off x="7903780" y="5255172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ea typeface="Microsoft JhengHei" panose="020B0604030504040204" pitchFamily="34" charset="-120"/>
              </a:rPr>
              <a:t>演算法流程圖</a:t>
            </a:r>
          </a:p>
        </p:txBody>
      </p:sp>
    </p:spTree>
    <p:extLst>
      <p:ext uri="{BB962C8B-B14F-4D97-AF65-F5344CB8AC3E}">
        <p14:creationId xmlns:p14="http://schemas.microsoft.com/office/powerpoint/2010/main" val="375050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8A5DE-5250-534D-8595-D5D9DA25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CB225-4765-A849-9524-62D49536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實作加強式學習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cartpole-v0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Cartpole-v0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+1,-1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施加力量控制推車左右移動，目標是防止它翻倒，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 +1 per timestep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遊戲結束的條件是：傾斜超過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度、推車移動距離超過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2.4units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episodes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結束。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pic>
        <p:nvPicPr>
          <p:cNvPr id="1026" name="Picture 2" descr="Gym">
            <a:extLst>
              <a:ext uri="{FF2B5EF4-FFF2-40B4-BE49-F238E27FC236}">
                <a16:creationId xmlns:a16="http://schemas.microsoft.com/office/drawing/2014/main" id="{C7425BB7-D4DD-134F-AEF2-EB5014C8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454" y="731921"/>
            <a:ext cx="2786774" cy="1854471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61F80D-57F4-F944-8FA5-A4BE63F83892}"/>
              </a:ext>
            </a:extLst>
          </p:cNvPr>
          <p:cNvSpPr txBox="1"/>
          <p:nvPr/>
        </p:nvSpPr>
        <p:spPr>
          <a:xfrm>
            <a:off x="838200" y="3723290"/>
            <a:ext cx="6421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environment :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四種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（小車位置，小車速度，柱子角度，  柱尖速度）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兩種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（向左移，向右移）。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55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EEE35-07DC-3E43-9769-8AED0A9A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157"/>
            <a:ext cx="10515600" cy="4351338"/>
          </a:xfrm>
        </p:spPr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9CDFE94-9DB4-0C42-AFB0-B86FD91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97E4EE-E0C6-4047-8384-2A590941D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3" t="39847" r="41954" b="42682"/>
          <a:stretch/>
        </p:blipFill>
        <p:spPr>
          <a:xfrm>
            <a:off x="1006367" y="2636646"/>
            <a:ext cx="7242480" cy="151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50F1D0C-D681-7B4D-BEE3-C7010EB0D7E5}"/>
                  </a:ext>
                </a:extLst>
              </p:cNvPr>
              <p:cNvSpPr txBox="1"/>
              <p:nvPr/>
            </p:nvSpPr>
            <p:spPr>
              <a:xfrm>
                <a:off x="7335450" y="4400917"/>
                <a:ext cx="2900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Base on </a:t>
                </a:r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-greedy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50F1D0C-D681-7B4D-BEE3-C7010EB0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50" y="4400917"/>
                <a:ext cx="2900856" cy="369332"/>
              </a:xfrm>
              <a:prstGeom prst="rect">
                <a:avLst/>
              </a:prstGeom>
              <a:blipFill>
                <a:blip r:embed="rId3"/>
                <a:stretch>
                  <a:fillRect l="-1747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38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B2902-DA61-8943-A3DC-627B1E5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6C0D8A-55F7-1145-9888-6DD79F9E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F53294-7096-BC4E-8234-D0D607E7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34941" r="22031" b="33794"/>
          <a:stretch/>
        </p:blipFill>
        <p:spPr>
          <a:xfrm>
            <a:off x="943303" y="2584004"/>
            <a:ext cx="8115844" cy="218133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C0E86A-BA46-F04A-80E9-03BE69C63C64}"/>
              </a:ext>
            </a:extLst>
          </p:cNvPr>
          <p:cNvSpPr txBox="1"/>
          <p:nvPr/>
        </p:nvSpPr>
        <p:spPr>
          <a:xfrm>
            <a:off x="943303" y="5050752"/>
            <a:ext cx="811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再來是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的表示。在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CartPole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環境裡觀察到的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feature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都是連續值，不適合作為一個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table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index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，因此要將一個區間一個區間的值包在一起用離散數值表示，</a:t>
            </a:r>
            <a:r>
              <a:rPr lang="zh-TW" altLang="en-US" dirty="0">
                <a:ea typeface="Microsoft JhengHei" panose="020B0604030504040204" pitchFamily="34" charset="-120"/>
              </a:rPr>
              <a:t>也就是上面的 </a:t>
            </a:r>
            <a:r>
              <a:rPr lang="en" altLang="zh-TW" dirty="0">
                <a:ea typeface="Microsoft JhengHei" panose="020B0604030504040204" pitchFamily="34" charset="-120"/>
              </a:rPr>
              <a:t>bucket</a:t>
            </a:r>
            <a:endParaRPr lang="en-US" altLang="zh-TW" sz="28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55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B2902-DA61-8943-A3DC-627B1E5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6C0D8A-55F7-1145-9888-6DD79F9E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130319-87D7-D744-B90B-8989BC83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57625" r="46743" b="31648"/>
          <a:stretch/>
        </p:blipFill>
        <p:spPr>
          <a:xfrm>
            <a:off x="838200" y="2532994"/>
            <a:ext cx="7898526" cy="1103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0483821-4839-2A4C-A739-1BCE87A00DB9}"/>
                  </a:ext>
                </a:extLst>
              </p:cNvPr>
              <p:cNvSpPr txBox="1"/>
              <p:nvPr/>
            </p:nvSpPr>
            <p:spPr>
              <a:xfrm>
                <a:off x="1397876" y="4001294"/>
                <a:ext cx="405699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r>
                  <a:rPr kumimoji="1" lang="en-US" altLang="zh-TW" dirty="0">
                    <a:ea typeface="Microsoft JhengHei" panose="020B0604030504040204" pitchFamily="34" charset="-120"/>
                    <a:sym typeface="Wingdings" pitchFamily="2" charset="2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  <a:sym typeface="Wingdings" pitchFamily="2" charset="2"/>
                  </a:rPr>
                  <a:t>為方便收斂</a:t>
                </a:r>
                <a:r>
                  <a:rPr kumimoji="1" lang="en-US" altLang="zh-TW" dirty="0">
                    <a:ea typeface="Microsoft JhengHei" panose="020B0604030504040204" pitchFamily="34" charset="-120"/>
                    <a:sym typeface="Wingdings" pitchFamily="2" charset="2"/>
                  </a:rPr>
                  <a:t>)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  <a:p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0483821-4839-2A4C-A739-1BCE87A0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76" y="4001294"/>
                <a:ext cx="4056993" cy="1754326"/>
              </a:xfrm>
              <a:prstGeom prst="rect">
                <a:avLst/>
              </a:prstGeom>
              <a:blipFill>
                <a:blip r:embed="rId3"/>
                <a:stretch>
                  <a:fillRect l="-935" t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99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04FD5-0921-034C-AFA6-1F83B399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A75A3E-0D89-844F-ABF6-C29E80E60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84"/>
          <a:stretch/>
        </p:blipFill>
        <p:spPr>
          <a:xfrm>
            <a:off x="457124" y="1516282"/>
            <a:ext cx="2963274" cy="42365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A8A2EB-E72C-BA49-9453-8AA7D653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69"/>
          <a:stretch/>
        </p:blipFill>
        <p:spPr>
          <a:xfrm>
            <a:off x="4335148" y="1516282"/>
            <a:ext cx="2963274" cy="41496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7F08ED-C680-CA49-AFC0-15D5E7294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207"/>
          <a:stretch/>
        </p:blipFill>
        <p:spPr>
          <a:xfrm>
            <a:off x="8453091" y="1429436"/>
            <a:ext cx="2900709" cy="423651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331F60A-3215-6F45-BB66-F1AFCAF5D69D}"/>
              </a:ext>
            </a:extLst>
          </p:cNvPr>
          <p:cNvSpPr txBox="1"/>
          <p:nvPr/>
        </p:nvSpPr>
        <p:spPr>
          <a:xfrm>
            <a:off x="449853" y="6123543"/>
            <a:ext cx="654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大約從</a:t>
            </a:r>
            <a:r>
              <a:rPr kumimoji="1" lang="en-US" altLang="zh-TW" dirty="0">
                <a:ea typeface="Microsoft JhengHei" panose="020B0604030504040204" pitchFamily="34" charset="-120"/>
              </a:rPr>
              <a:t>164 episodes</a:t>
            </a:r>
            <a:r>
              <a:rPr kumimoji="1" lang="zh-TW" altLang="en-US" dirty="0">
                <a:ea typeface="Microsoft JhengHei" panose="020B0604030504040204" pitchFamily="34" charset="-120"/>
              </a:rPr>
              <a:t>後，每次皆可存活</a:t>
            </a:r>
            <a:r>
              <a:rPr kumimoji="1" lang="en-US" altLang="zh-TW" dirty="0">
                <a:ea typeface="Microsoft JhengHei" panose="020B0604030504040204" pitchFamily="34" charset="-120"/>
              </a:rPr>
              <a:t> 200 timesteps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25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1219E43-427E-8945-A82A-0419BC54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ea typeface="Microsoft JhengHei" panose="020B0604030504040204" pitchFamily="34" charset="-120"/>
              </a:rPr>
              <a:t>加強式學習的概念介紹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是機器學習中的一類，可以讓機器學著如何在環境中取得高分，從一開始什麼都不懂，通過不斷嘗試，從錯誤中學習，最後找到規律，目標導向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(goal)</a:t>
            </a:r>
            <a:r>
              <a:rPr lang="en" altLang="zh-TW" b="1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。</a:t>
            </a:r>
            <a:r>
              <a:rPr kumimoji="1" lang="en-US" altLang="zh-TW" sz="1800" dirty="0" err="1">
                <a:ea typeface="Microsoft JhengHei" panose="020B0604030504040204" pitchFamily="34" charset="-120"/>
              </a:rPr>
              <a:t>Ex:Alpha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 go</a:t>
            </a: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加強式學習通常需要一個評分機制，對機器所做出的判斷打分，然後藉由每一次的判斷透過演算法更新選擇動作的判斷值，以得到更高的分數，來進行學習。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與監督式學習不同的地方是，比起監督式學習需要與數據對應的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，加強式學習不需要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以下表格分類出幾個加強式學習算法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E486F4-D5C6-5C44-BFBC-E1692A86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8A3D0FB-4056-B943-BA03-8129A68F5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3932"/>
              </p:ext>
            </p:extLst>
          </p:nvPr>
        </p:nvGraphicFramePr>
        <p:xfrm>
          <a:off x="1222703" y="4613490"/>
          <a:ext cx="8127999" cy="1290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233742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27751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81681433"/>
                    </a:ext>
                  </a:extLst>
                </a:gridCol>
              </a:tblGrid>
              <a:tr h="375804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通過價值選擇行為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直接選擇行為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想像環境並從中學習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4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Qlearning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Sarsa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Deep Q Network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Policy Gradients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based 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0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5C66E-A4ED-314C-B2A9-5270BE8D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428654"/>
            <a:ext cx="5842000" cy="4381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C77C3C-FD42-0C43-946E-A073A5C32D5F}"/>
              </a:ext>
            </a:extLst>
          </p:cNvPr>
          <p:cNvSpPr txBox="1"/>
          <p:nvPr/>
        </p:nvSpPr>
        <p:spPr>
          <a:xfrm>
            <a:off x="4939862" y="5464645"/>
            <a:ext cx="654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大約從</a:t>
            </a:r>
            <a:r>
              <a:rPr kumimoji="1" lang="en-US" altLang="zh-TW" dirty="0">
                <a:ea typeface="Microsoft JhengHei" panose="020B0604030504040204" pitchFamily="34" charset="-120"/>
              </a:rPr>
              <a:t>164 episodes</a:t>
            </a:r>
            <a:r>
              <a:rPr kumimoji="1" lang="zh-TW" altLang="en-US" dirty="0">
                <a:ea typeface="Microsoft JhengHei" panose="020B0604030504040204" pitchFamily="34" charset="-120"/>
              </a:rPr>
              <a:t>後，每次皆可存活</a:t>
            </a:r>
            <a:r>
              <a:rPr kumimoji="1" lang="en-US" altLang="zh-TW" dirty="0">
                <a:ea typeface="Microsoft JhengHei" panose="020B0604030504040204" pitchFamily="34" charset="-120"/>
              </a:rPr>
              <a:t> 200 timesteps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7C9DC2-2E80-A848-9AA9-EB9EAC0C941E}"/>
              </a:ext>
            </a:extLst>
          </p:cNvPr>
          <p:cNvSpPr txBox="1"/>
          <p:nvPr/>
        </p:nvSpPr>
        <p:spPr>
          <a:xfrm>
            <a:off x="7230242" y="463213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A67A9C-2390-6646-8A4E-5F92C17AFAD6}"/>
              </a:ext>
            </a:extLst>
          </p:cNvPr>
          <p:cNvSpPr txBox="1"/>
          <p:nvPr/>
        </p:nvSpPr>
        <p:spPr>
          <a:xfrm>
            <a:off x="10373710" y="2078121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CF42CC5-A2BC-3647-9A68-EF45642F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Result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98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8F839-6C98-624C-9547-A3AB9D6D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295C4-0B89-5A45-AFC9-D2CB3AB0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Discussion1: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比較不同演算法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(random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action,hand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-made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policy,Q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learning,DQN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5146A8-4AEA-FC46-A89C-CFFDA480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6" y="2774731"/>
            <a:ext cx="3821387" cy="28660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463688A-17FF-614E-BAE7-E5A9F5C4DB94}"/>
              </a:ext>
            </a:extLst>
          </p:cNvPr>
          <p:cNvSpPr txBox="1"/>
          <p:nvPr/>
        </p:nvSpPr>
        <p:spPr>
          <a:xfrm>
            <a:off x="2284250" y="5591042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A1F245-F825-C040-87E0-FA84E62C1D50}"/>
              </a:ext>
            </a:extLst>
          </p:cNvPr>
          <p:cNvSpPr txBox="1"/>
          <p:nvPr/>
        </p:nvSpPr>
        <p:spPr>
          <a:xfrm>
            <a:off x="4405587" y="326369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105F7-98A1-D644-9904-48FC4AE9127C}"/>
              </a:ext>
            </a:extLst>
          </p:cNvPr>
          <p:cNvSpPr txBox="1"/>
          <p:nvPr/>
        </p:nvSpPr>
        <p:spPr>
          <a:xfrm>
            <a:off x="1857883" y="2639794"/>
            <a:ext cx="248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Hand-made policy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CB2798D-8C39-D147-8118-C011C122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53" y="2835544"/>
            <a:ext cx="3480832" cy="261062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890C28-0B95-6544-8C0C-5BB782934C8A}"/>
              </a:ext>
            </a:extLst>
          </p:cNvPr>
          <p:cNvSpPr txBox="1"/>
          <p:nvPr/>
        </p:nvSpPr>
        <p:spPr>
          <a:xfrm>
            <a:off x="7534167" y="5597615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0179C-66A8-264D-A45C-14A99F821F93}"/>
              </a:ext>
            </a:extLst>
          </p:cNvPr>
          <p:cNvSpPr txBox="1"/>
          <p:nvPr/>
        </p:nvSpPr>
        <p:spPr>
          <a:xfrm>
            <a:off x="9761123" y="3330588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238DF7-7200-6A4D-82BD-70BE7D18FB3E}"/>
              </a:ext>
            </a:extLst>
          </p:cNvPr>
          <p:cNvSpPr txBox="1"/>
          <p:nvPr/>
        </p:nvSpPr>
        <p:spPr>
          <a:xfrm>
            <a:off x="7076966" y="2604545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action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2FB641-860E-0843-9CA4-AB6E04546524}"/>
              </a:ext>
            </a:extLst>
          </p:cNvPr>
          <p:cNvSpPr txBox="1"/>
          <p:nvPr/>
        </p:nvSpPr>
        <p:spPr>
          <a:xfrm>
            <a:off x="8976350" y="2257626"/>
            <a:ext cx="27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各跑</a:t>
            </a:r>
            <a:r>
              <a:rPr kumimoji="1" lang="en-US" altLang="zh-TW" dirty="0">
                <a:ea typeface="Microsoft JhengHei" panose="020B0604030504040204" pitchFamily="34" charset="-120"/>
              </a:rPr>
              <a:t>200 episodes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9898E4B-EFAB-EE40-AD93-930335B9FA70}"/>
              </a:ext>
            </a:extLst>
          </p:cNvPr>
          <p:cNvSpPr txBox="1"/>
          <p:nvPr/>
        </p:nvSpPr>
        <p:spPr>
          <a:xfrm>
            <a:off x="1116904" y="597713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Microsoft JhengHei" panose="020B0604030504040204" pitchFamily="34" charset="-120"/>
              </a:rPr>
              <a:t>如果柱子向左傾（角度 </a:t>
            </a:r>
            <a:r>
              <a:rPr lang="en-US" altLang="zh-TW" dirty="0">
                <a:ea typeface="Microsoft JhengHei" panose="020B0604030504040204" pitchFamily="34" charset="-120"/>
              </a:rPr>
              <a:t>&lt; 0</a:t>
            </a:r>
            <a:r>
              <a:rPr lang="zh-TW" altLang="en-US" dirty="0">
                <a:ea typeface="Microsoft JhengHei" panose="020B0604030504040204" pitchFamily="34" charset="-120"/>
              </a:rPr>
              <a:t>），則小車左移以維持平衡，否則右移。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B7FE28-403A-A24B-9B3D-2ED175D41D4D}"/>
              </a:ext>
            </a:extLst>
          </p:cNvPr>
          <p:cNvSpPr txBox="1"/>
          <p:nvPr/>
        </p:nvSpPr>
        <p:spPr>
          <a:xfrm>
            <a:off x="7076966" y="6066293"/>
            <a:ext cx="18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隨機選擇左右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6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qn cheat">
            <a:extLst>
              <a:ext uri="{FF2B5EF4-FFF2-40B4-BE49-F238E27FC236}">
                <a16:creationId xmlns:a16="http://schemas.microsoft.com/office/drawing/2014/main" id="{ED381205-180F-F84B-9656-A6350A05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45" y="2383766"/>
            <a:ext cx="3791043" cy="28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4A9B55-8DF2-AA4E-B0DB-71D6BC62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61" y="2107324"/>
            <a:ext cx="4192752" cy="31445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84BFA2-4882-0146-B23C-9E57FA28D6CE}"/>
              </a:ext>
            </a:extLst>
          </p:cNvPr>
          <p:cNvSpPr txBox="1"/>
          <p:nvPr/>
        </p:nvSpPr>
        <p:spPr>
          <a:xfrm>
            <a:off x="2278993" y="5162317"/>
            <a:ext cx="16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D3D2FF-19C6-A743-B596-7F39DA9A40D5}"/>
              </a:ext>
            </a:extLst>
          </p:cNvPr>
          <p:cNvSpPr txBox="1"/>
          <p:nvPr/>
        </p:nvSpPr>
        <p:spPr>
          <a:xfrm>
            <a:off x="4640744" y="2802443"/>
            <a:ext cx="349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621C3-FAC8-2040-ADA4-71B32FA31EEE}"/>
              </a:ext>
            </a:extLst>
          </p:cNvPr>
          <p:cNvSpPr txBox="1"/>
          <p:nvPr/>
        </p:nvSpPr>
        <p:spPr>
          <a:xfrm>
            <a:off x="1996966" y="1902372"/>
            <a:ext cx="21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Q Learning</a:t>
            </a:r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7C484C7-61D9-B542-A1D0-EF9250D0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38C3E8-2076-5442-9940-613C9C85C106}"/>
              </a:ext>
            </a:extLst>
          </p:cNvPr>
          <p:cNvSpPr txBox="1"/>
          <p:nvPr/>
        </p:nvSpPr>
        <p:spPr>
          <a:xfrm>
            <a:off x="8099962" y="5162317"/>
            <a:ext cx="16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764A3B-B1D3-0340-B818-82E95F6A8069}"/>
              </a:ext>
            </a:extLst>
          </p:cNvPr>
          <p:cNvSpPr txBox="1"/>
          <p:nvPr/>
        </p:nvSpPr>
        <p:spPr>
          <a:xfrm>
            <a:off x="10187361" y="2874278"/>
            <a:ext cx="349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A15ABB-7FBE-2A4A-B118-52629E1C7DEE}"/>
              </a:ext>
            </a:extLst>
          </p:cNvPr>
          <p:cNvSpPr txBox="1"/>
          <p:nvPr/>
        </p:nvSpPr>
        <p:spPr>
          <a:xfrm>
            <a:off x="7725093" y="1922658"/>
            <a:ext cx="6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DQN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9C8774-FDA2-954A-BE36-F1E696EB125F}"/>
              </a:ext>
            </a:extLst>
          </p:cNvPr>
          <p:cNvSpPr txBox="1"/>
          <p:nvPr/>
        </p:nvSpPr>
        <p:spPr>
          <a:xfrm>
            <a:off x="8786648" y="1818290"/>
            <a:ext cx="249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200episodes</a:t>
            </a:r>
            <a:r>
              <a:rPr kumimoji="1" lang="zh-TW" altLang="en-US" dirty="0"/>
              <a:t>以後，才穩定拿到</a:t>
            </a:r>
            <a:r>
              <a:rPr kumimoji="1" lang="en-US" altLang="zh-TW" dirty="0"/>
              <a:t>200 rewards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48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031874-3AAF-4345-9FA8-C7125FB2A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>
                <a:ea typeface="Microsoft JhengHei" panose="020B0604030504040204" pitchFamily="34" charset="-120"/>
              </a:rPr>
              <a:t>Hand made policy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與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random action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皆為無學習行為，像是在寫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，讓程式玩遊戲。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整體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hand made policy &gt; random action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，推測比起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	random action ,Hand made policy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制定的遊戲規則更加完範。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Result: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這兩者整體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皆比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來得低。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比較學習與無學習模型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ea typeface="Microsoft JhengHei" panose="020B0604030504040204" pitchFamily="34" charset="-120"/>
              </a:rPr>
              <a:t>我在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機制添加兩個獎懲規則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   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1.</a:t>
            </a:r>
            <a:r>
              <a:rPr lang="zh-TW" altLang="en-US" sz="2000" dirty="0">
                <a:ea typeface="Microsoft JhengHei" panose="020B0604030504040204" pitchFamily="34" charset="-120"/>
              </a:rPr>
              <a:t>車子越靠中間</a:t>
            </a:r>
            <a:r>
              <a:rPr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lang="zh-TW" altLang="en-US" sz="2000" dirty="0">
                <a:ea typeface="Microsoft JhengHei" panose="020B0604030504040204" pitchFamily="34" charset="-120"/>
              </a:rPr>
              <a:t>給越多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ea typeface="Microsoft JhengHei" panose="020B0604030504040204" pitchFamily="34" charset="-120"/>
              </a:rPr>
              <a:t>    </a:t>
            </a:r>
            <a:r>
              <a:rPr lang="en-US" altLang="zh-TW" sz="2000" dirty="0">
                <a:ea typeface="Microsoft JhengHei" panose="020B0604030504040204" pitchFamily="34" charset="-120"/>
              </a:rPr>
              <a:t>2. </a:t>
            </a:r>
            <a:r>
              <a:rPr lang="zh-TW" altLang="en-US" sz="2000" dirty="0">
                <a:ea typeface="Microsoft JhengHei" panose="020B0604030504040204" pitchFamily="34" charset="-120"/>
              </a:rPr>
              <a:t>柱子越靠中間</a:t>
            </a:r>
            <a:r>
              <a:rPr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lang="zh-TW" altLang="en-US" sz="2000" dirty="0">
                <a:ea typeface="Microsoft JhengHei" panose="020B0604030504040204" pitchFamily="34" charset="-120"/>
              </a:rPr>
              <a:t>給越多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但訓練結果比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的成效來得不好，可知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為四種中較好的模型。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比較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Neural Network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table)</a:t>
            </a:r>
          </a:p>
          <a:p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559933E-9584-C347-8458-587F7DC1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538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1F03D-17FC-824A-8D7F-ED1B0958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Discussion2:Q Learning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參數比較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EA6567D-4366-5849-83AB-144E6E23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BC66B-69BB-CE4F-AA12-5DE0D39F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8606"/>
            <a:ext cx="3899959" cy="29249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DE6F4E-55DF-4F46-A2D2-7C07DB28224A}"/>
              </a:ext>
            </a:extLst>
          </p:cNvPr>
          <p:cNvSpPr txBox="1"/>
          <p:nvPr/>
        </p:nvSpPr>
        <p:spPr>
          <a:xfrm>
            <a:off x="2284250" y="2513669"/>
            <a:ext cx="105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原圖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8DB4F8-2704-D347-A140-9C72C7482E78}"/>
              </a:ext>
            </a:extLst>
          </p:cNvPr>
          <p:cNvSpPr txBox="1"/>
          <p:nvPr/>
        </p:nvSpPr>
        <p:spPr>
          <a:xfrm>
            <a:off x="2284250" y="5591042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6B48BA-3748-294A-8AD1-3EA192478890}"/>
              </a:ext>
            </a:extLst>
          </p:cNvPr>
          <p:cNvSpPr txBox="1"/>
          <p:nvPr/>
        </p:nvSpPr>
        <p:spPr>
          <a:xfrm>
            <a:off x="4405587" y="326369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873A31-4EB0-D943-BC18-50C0082C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9" t="57625" r="46743" b="31648"/>
          <a:stretch/>
        </p:blipFill>
        <p:spPr>
          <a:xfrm>
            <a:off x="5156201" y="4306175"/>
            <a:ext cx="6645002" cy="9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67775A5-2726-9F4C-B22B-3082FC8D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935C464-727E-E04E-BFE6-ACA210B7FFAF}"/>
                  </a:ext>
                </a:extLst>
              </p:cNvPr>
              <p:cNvSpPr txBox="1"/>
              <p:nvPr/>
            </p:nvSpPr>
            <p:spPr>
              <a:xfrm>
                <a:off x="1195302" y="4357683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935C464-727E-E04E-BFE6-ACA210B7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02" y="4357683"/>
                <a:ext cx="2732689" cy="1200329"/>
              </a:xfrm>
              <a:prstGeom prst="rect">
                <a:avLst/>
              </a:prstGeom>
              <a:blipFill>
                <a:blip r:embed="rId2"/>
                <a:stretch>
                  <a:fillRect l="-1852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06B445E-CA4C-AE48-BDBE-8AE0CDF3B45F}"/>
              </a:ext>
            </a:extLst>
          </p:cNvPr>
          <p:cNvSpPr txBox="1"/>
          <p:nvPr/>
        </p:nvSpPr>
        <p:spPr>
          <a:xfrm>
            <a:off x="1731329" y="390009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6B94A6B-D05C-9F4D-AA5B-B901FB0F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5299"/>
            <a:ext cx="3089791" cy="231734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A11ABF-B6B4-7F4A-A7B4-024AAAA41DF2}"/>
              </a:ext>
            </a:extLst>
          </p:cNvPr>
          <p:cNvSpPr txBox="1"/>
          <p:nvPr/>
        </p:nvSpPr>
        <p:spPr>
          <a:xfrm>
            <a:off x="3715383" y="1985948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6AE004B-8190-244D-A6AC-6D3F03362664}"/>
                  </a:ext>
                </a:extLst>
              </p:cNvPr>
              <p:cNvSpPr txBox="1"/>
              <p:nvPr/>
            </p:nvSpPr>
            <p:spPr>
              <a:xfrm>
                <a:off x="4900199" y="4374594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=0.01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6AE004B-8190-244D-A6AC-6D3F03362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99" y="4374594"/>
                <a:ext cx="2732689" cy="1200329"/>
              </a:xfrm>
              <a:prstGeom prst="rect">
                <a:avLst/>
              </a:prstGeom>
              <a:blipFill>
                <a:blip r:embed="rId4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49CBCA4D-8574-944B-8DFA-7D0CF0DDE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256" y="1566487"/>
            <a:ext cx="3500569" cy="262542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61A10B-EC6F-A14A-A2BB-8C729D87CCB7}"/>
              </a:ext>
            </a:extLst>
          </p:cNvPr>
          <p:cNvSpPr txBox="1"/>
          <p:nvPr/>
        </p:nvSpPr>
        <p:spPr>
          <a:xfrm>
            <a:off x="5514565" y="409858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17AF76D-214C-6E4E-83C5-1D93A979C38F}"/>
              </a:ext>
            </a:extLst>
          </p:cNvPr>
          <p:cNvSpPr txBox="1"/>
          <p:nvPr/>
        </p:nvSpPr>
        <p:spPr>
          <a:xfrm>
            <a:off x="7632888" y="2178316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2074C08-E432-E948-9A4D-314F848CA644}"/>
                  </a:ext>
                </a:extLst>
              </p:cNvPr>
              <p:cNvSpPr txBox="1"/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/>
                  <a:t>由左圖可知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=0.99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的成效好於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=0.01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。則代表從一而終的選擇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比從一而終的基於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Q table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若使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呈對數下降（如原圖）可以模擬出機器學習時，初期根據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 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的比例大，而學到後期時，讓機器根據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Q table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policy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做決定，來讓學習效果變好。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2074C08-E432-E948-9A4D-314F848CA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blipFill>
                <a:blip r:embed="rId6"/>
                <a:stretch>
                  <a:fillRect l="-1003" t="-1648" r="-6020" b="-27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79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28DC67-D04C-EA47-97BD-E4C688C5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84" y="1900213"/>
            <a:ext cx="2984029" cy="2238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7DCA44-48B3-0A43-875E-E45A8DD83382}"/>
                  </a:ext>
                </a:extLst>
              </p:cNvPr>
              <p:cNvSpPr txBox="1"/>
              <p:nvPr/>
            </p:nvSpPr>
            <p:spPr>
              <a:xfrm>
                <a:off x="1750410" y="467376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=1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7DCA44-48B3-0A43-875E-E45A8DD8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10" y="4673765"/>
                <a:ext cx="2732689" cy="1200329"/>
              </a:xfrm>
              <a:prstGeom prst="rect">
                <a:avLst/>
              </a:prstGeom>
              <a:blipFill>
                <a:blip r:embed="rId3"/>
                <a:stretch>
                  <a:fillRect l="-1852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AEDBE83-4F6A-8E44-847C-1EEC70D3D20F}"/>
              </a:ext>
            </a:extLst>
          </p:cNvPr>
          <p:cNvSpPr txBox="1"/>
          <p:nvPr/>
        </p:nvSpPr>
        <p:spPr>
          <a:xfrm>
            <a:off x="4020662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ECDEFD-3971-4F42-9909-D7C4A0D2BAF2}"/>
              </a:ext>
            </a:extLst>
          </p:cNvPr>
          <p:cNvSpPr txBox="1"/>
          <p:nvPr/>
        </p:nvSpPr>
        <p:spPr>
          <a:xfrm>
            <a:off x="2114106" y="4286811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920363B-FECB-CC49-93CC-2998098F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8B73F29-70DF-B943-81C9-032204CC6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71" y="1993372"/>
            <a:ext cx="2859817" cy="214486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519472-32E3-C742-A2D4-8856416EFF4C}"/>
              </a:ext>
            </a:extLst>
          </p:cNvPr>
          <p:cNvSpPr txBox="1"/>
          <p:nvPr/>
        </p:nvSpPr>
        <p:spPr>
          <a:xfrm>
            <a:off x="5608066" y="4138235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770D0E-1F1E-2447-BB7D-25D45EB0E79B}"/>
              </a:ext>
            </a:extLst>
          </p:cNvPr>
          <p:cNvSpPr txBox="1"/>
          <p:nvPr/>
        </p:nvSpPr>
        <p:spPr>
          <a:xfrm>
            <a:off x="7559112" y="229174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F092C6-C5D4-0640-8CA0-C2602B393BF1}"/>
                  </a:ext>
                </a:extLst>
              </p:cNvPr>
              <p:cNvSpPr txBox="1"/>
              <p:nvPr/>
            </p:nvSpPr>
            <p:spPr>
              <a:xfrm>
                <a:off x="5213978" y="4647124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F092C6-C5D4-0640-8CA0-C2602B39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78" y="4647124"/>
                <a:ext cx="2732689" cy="1200329"/>
              </a:xfrm>
              <a:prstGeom prst="rect">
                <a:avLst/>
              </a:prstGeom>
              <a:blipFill>
                <a:blip r:embed="rId5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46D869-6802-244B-A84F-491A85C59329}"/>
                  </a:ext>
                </a:extLst>
              </p:cNvPr>
              <p:cNvSpPr txBox="1"/>
              <p:nvPr/>
            </p:nvSpPr>
            <p:spPr>
              <a:xfrm>
                <a:off x="8120565" y="2274838"/>
                <a:ext cx="3783724" cy="28007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可以觀察到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數增加遞減，而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時不會，且總體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</a:t>
                </a:r>
                <a14:m>
                  <m:oMath xmlns:m="http://schemas.openxmlformats.org/officeDocument/2006/math">
                    <m:r>
                      <a:rPr kumimoji="1" lang="en-US" altLang="zh-TW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比較好，且圖形接近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learning rate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，是決定每次學習新資訊所佔的比例。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最佳狀況為新資訊比例隨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數增加遞減。（如原圖）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由左圖可知更新資訊成效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接近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的行為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比完全不更新好。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46D869-6802-244B-A84F-491A85C5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65" y="2274838"/>
                <a:ext cx="3783724" cy="2800767"/>
              </a:xfrm>
              <a:prstGeom prst="rect">
                <a:avLst/>
              </a:prstGeom>
              <a:blipFill>
                <a:blip r:embed="rId6"/>
                <a:stretch>
                  <a:fillRect l="-1003" t="-905" r="-669" b="-22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0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B3567E5-EC10-D34C-8B70-96B49B3D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1" y="1875203"/>
            <a:ext cx="3232807" cy="242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A826D7-2941-B241-80BE-97D3B2F884F6}"/>
                  </a:ext>
                </a:extLst>
              </p:cNvPr>
              <p:cNvSpPr txBox="1"/>
              <p:nvPr/>
            </p:nvSpPr>
            <p:spPr>
              <a:xfrm>
                <a:off x="1681657" y="4596130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=1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A826D7-2941-B241-80BE-97D3B2F8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7" y="4596130"/>
                <a:ext cx="2732689" cy="1200329"/>
              </a:xfrm>
              <a:prstGeom prst="rect">
                <a:avLst/>
              </a:prstGeom>
              <a:blipFill>
                <a:blip r:embed="rId3"/>
                <a:stretch>
                  <a:fillRect l="-1852" t="-1042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A6F9591-26A2-4748-82F8-0FDFD6603862}"/>
              </a:ext>
            </a:extLst>
          </p:cNvPr>
          <p:cNvSpPr txBox="1"/>
          <p:nvPr/>
        </p:nvSpPr>
        <p:spPr>
          <a:xfrm>
            <a:off x="4020662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9AB1AE-4159-6D43-9866-1B8CCE0009B5}"/>
              </a:ext>
            </a:extLst>
          </p:cNvPr>
          <p:cNvSpPr txBox="1"/>
          <p:nvPr/>
        </p:nvSpPr>
        <p:spPr>
          <a:xfrm>
            <a:off x="2114106" y="4286811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0B02B2C-B719-D94A-A185-29F79F17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83EE502-7C46-E140-9358-2F73A3F5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160" y="1870216"/>
            <a:ext cx="3142592" cy="2356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702F1B-388D-3446-ACF0-C5FD62D7EB89}"/>
                  </a:ext>
                </a:extLst>
              </p:cNvPr>
              <p:cNvSpPr txBox="1"/>
              <p:nvPr/>
            </p:nvSpPr>
            <p:spPr>
              <a:xfrm>
                <a:off x="5053952" y="451920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702F1B-388D-3446-ACF0-C5FD62D7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52" y="4519205"/>
                <a:ext cx="2732689" cy="1200329"/>
              </a:xfrm>
              <a:prstGeom prst="rect">
                <a:avLst/>
              </a:prstGeom>
              <a:blipFill>
                <a:blip r:embed="rId5"/>
                <a:stretch>
                  <a:fillRect l="-1389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C45708-D83F-5D46-889F-E64B2930E2C3}"/>
              </a:ext>
            </a:extLst>
          </p:cNvPr>
          <p:cNvSpPr txBox="1"/>
          <p:nvPr/>
        </p:nvSpPr>
        <p:spPr>
          <a:xfrm>
            <a:off x="5854262" y="4149873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9D3F04-C6E5-6A47-A25B-2385436CCBA5}"/>
              </a:ext>
            </a:extLst>
          </p:cNvPr>
          <p:cNvSpPr txBox="1"/>
          <p:nvPr/>
        </p:nvSpPr>
        <p:spPr>
          <a:xfrm>
            <a:off x="7743946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128811C-537E-EE4E-B383-9558A8685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00" y="1953313"/>
            <a:ext cx="2921000" cy="21907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A44977-CCA1-A941-89CE-FCCA451EB213}"/>
              </a:ext>
            </a:extLst>
          </p:cNvPr>
          <p:cNvSpPr txBox="1"/>
          <p:nvPr/>
        </p:nvSpPr>
        <p:spPr>
          <a:xfrm>
            <a:off x="9247577" y="415095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2311CE-3CB2-AA45-B10D-3D4C78B74533}"/>
              </a:ext>
            </a:extLst>
          </p:cNvPr>
          <p:cNvSpPr txBox="1"/>
          <p:nvPr/>
        </p:nvSpPr>
        <p:spPr>
          <a:xfrm>
            <a:off x="11149724" y="2210342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26E2B4E-A823-9244-BA4A-630B9B92318A}"/>
                  </a:ext>
                </a:extLst>
              </p:cNvPr>
              <p:cNvSpPr txBox="1"/>
              <p:nvPr/>
            </p:nvSpPr>
            <p:spPr>
              <a:xfrm>
                <a:off x="8581261" y="449419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=0.5</a:t>
                </a: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26E2B4E-A823-9244-BA4A-630B9B923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261" y="4494195"/>
                <a:ext cx="2732689" cy="1200329"/>
              </a:xfrm>
              <a:prstGeom prst="rect">
                <a:avLst/>
              </a:prstGeom>
              <a:blipFill>
                <a:blip r:embed="rId7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383D117-B323-7A4D-8348-FC27EF3D06D1}"/>
                  </a:ext>
                </a:extLst>
              </p:cNvPr>
              <p:cNvSpPr txBox="1"/>
              <p:nvPr/>
            </p:nvSpPr>
            <p:spPr>
              <a:xfrm>
                <a:off x="4297864" y="415464"/>
                <a:ext cx="6434063" cy="13234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可以觀察到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=0.5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時也會，但總體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高，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為每次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的衰變率，代表越久遠的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影響現在決策越低，可知衰變率過低時，舊的資料影響變小，會降低機器學習學習成效。有趣的是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時，表現比原本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=0.99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好，更快達到穩定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200rewards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383D117-B323-7A4D-8348-FC27EF3D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64" y="415464"/>
                <a:ext cx="6434063" cy="1323439"/>
              </a:xfrm>
              <a:prstGeom prst="rect">
                <a:avLst/>
              </a:prstGeom>
              <a:blipFill>
                <a:blip r:embed="rId8"/>
                <a:stretch>
                  <a:fillRect l="-394" t="-952" r="-394"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7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20CB11D-95FB-6141-B351-1BE7A63E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58B30A-A5AE-0548-B14B-2B3033CB2E7B}"/>
              </a:ext>
            </a:extLst>
          </p:cNvPr>
          <p:cNvSpPr txBox="1"/>
          <p:nvPr/>
        </p:nvSpPr>
        <p:spPr>
          <a:xfrm>
            <a:off x="922283" y="1606605"/>
            <a:ext cx="483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Discussion3: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機制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(use DQN)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Picture 2" descr="dqn cheat">
            <a:extLst>
              <a:ext uri="{FF2B5EF4-FFF2-40B4-BE49-F238E27FC236}">
                <a16:creationId xmlns:a16="http://schemas.microsoft.com/office/drawing/2014/main" id="{6E67E978-B1BD-AB47-A2F2-ACB9A4FA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09" y="2649858"/>
            <a:ext cx="4138764" cy="31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6EBC11-65F4-2E4A-B4F5-A3F1E653679C}"/>
              </a:ext>
            </a:extLst>
          </p:cNvPr>
          <p:cNvSpPr txBox="1"/>
          <p:nvPr/>
        </p:nvSpPr>
        <p:spPr>
          <a:xfrm>
            <a:off x="6547409" y="5753931"/>
            <a:ext cx="422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ea typeface="Microsoft JhengHei" panose="020B0604030504040204" pitchFamily="34" charset="-120"/>
              </a:rPr>
              <a:t>的</a:t>
            </a:r>
            <a:r>
              <a:rPr kumimoji="1" lang="en-US" altLang="zh-TW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dirty="0">
                <a:ea typeface="Microsoft JhengHei" panose="020B0604030504040204" pitchFamily="34" charset="-120"/>
              </a:rPr>
              <a:t>機制添加兩個獎懲規則</a:t>
            </a:r>
            <a:r>
              <a:rPr kumimoji="1" lang="en-US" altLang="zh-TW" dirty="0">
                <a:ea typeface="Microsoft JhengHei" panose="020B0604030504040204" pitchFamily="34" charset="-120"/>
              </a:rPr>
              <a:t>: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    </a:t>
            </a:r>
            <a:r>
              <a:rPr kumimoji="1" lang="en-US" altLang="zh-TW" dirty="0">
                <a:ea typeface="Microsoft JhengHei" panose="020B0604030504040204" pitchFamily="34" charset="-120"/>
              </a:rPr>
              <a:t>1.</a:t>
            </a:r>
            <a:r>
              <a:rPr lang="zh-TW" altLang="en-US" dirty="0">
                <a:ea typeface="Microsoft JhengHei" panose="020B0604030504040204" pitchFamily="34" charset="-120"/>
              </a:rPr>
              <a:t>車子越靠中間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給越多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    </a:t>
            </a:r>
            <a:r>
              <a:rPr lang="en-US" altLang="zh-TW" dirty="0">
                <a:ea typeface="Microsoft JhengHei" panose="020B0604030504040204" pitchFamily="34" charset="-120"/>
              </a:rPr>
              <a:t>2. </a:t>
            </a:r>
            <a:r>
              <a:rPr lang="zh-TW" altLang="en-US" dirty="0">
                <a:ea typeface="Microsoft JhengHei" panose="020B0604030504040204" pitchFamily="34" charset="-120"/>
              </a:rPr>
              <a:t>柱子越靠中間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給越多</a:t>
            </a:r>
            <a:endParaRPr lang="en-US" altLang="zh-TW" dirty="0">
              <a:ea typeface="Microsoft JhengHei" panose="020B0604030504040204" pitchFamily="34" charset="-120"/>
            </a:endParaRPr>
          </a:p>
        </p:txBody>
      </p:sp>
      <p:pic>
        <p:nvPicPr>
          <p:cNvPr id="10" name="Picture 4" descr="dqn">
            <a:extLst>
              <a:ext uri="{FF2B5EF4-FFF2-40B4-BE49-F238E27FC236}">
                <a16:creationId xmlns:a16="http://schemas.microsoft.com/office/drawing/2014/main" id="{5250D5FC-91C3-DC45-94A1-2ABD7FF2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07" y="2649858"/>
            <a:ext cx="4049111" cy="3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58EA28-6762-DF4A-9F5F-47BAB4AB9F0A}"/>
              </a:ext>
            </a:extLst>
          </p:cNvPr>
          <p:cNvSpPr txBox="1"/>
          <p:nvPr/>
        </p:nvSpPr>
        <p:spPr>
          <a:xfrm>
            <a:off x="1048407" y="5991280"/>
            <a:ext cx="492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原本獎勵機制：只要柱子還在車上就</a:t>
            </a:r>
            <a:r>
              <a:rPr kumimoji="1" lang="en-US" altLang="zh-TW" dirty="0">
                <a:ea typeface="Microsoft JhengHei" panose="020B0604030504040204" pitchFamily="34" charset="-120"/>
              </a:rPr>
              <a:t>reward++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596B99-96C4-CE48-94F1-9A6865FDC65A}"/>
              </a:ext>
            </a:extLst>
          </p:cNvPr>
          <p:cNvSpPr txBox="1"/>
          <p:nvPr/>
        </p:nvSpPr>
        <p:spPr>
          <a:xfrm>
            <a:off x="5507957" y="497388"/>
            <a:ext cx="5178216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原本獎勵機制無論你是亂控制車子，還是真的讓車子往柱子倒的反方向平衡，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都是一樣的。這樣我們的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怎麼會知道哪個動作合理，哪個不合理？完善獎勵機制的規範，能讓機器學習的成效好很多。由原本不好的表現到在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 episodes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左右就能達成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200rewards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的好成績。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940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08E7E-2392-C548-A1CC-6E90F43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Discussion4: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加強式學習生活中的應用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讀書作息規劃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期中結束，因為疫情開始遠距上課，我期中常常挑燈熬夜唸書導致期中結束後作息大亂，早上五點才睡覺，甚至因此錯過一次上課點名。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於是，我開始用加強式學習的想法開始改變我的睡眠作息。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BC4E5A-049C-1848-89EA-2FCF1C09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F112F8-12AB-934A-A14C-AA4D9287DCD7}"/>
              </a:ext>
            </a:extLst>
          </p:cNvPr>
          <p:cNvSpPr/>
          <p:nvPr/>
        </p:nvSpPr>
        <p:spPr>
          <a:xfrm>
            <a:off x="914399" y="3429000"/>
            <a:ext cx="100163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1.Agent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我自己。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2.Environment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成功大學附近（證明自己有好好防疫）</a:t>
            </a:r>
            <a:endParaRPr lang="zh-TW" altLang="en" dirty="0">
              <a:ea typeface="Microsoft JhengHei" panose="020B0604030504040204" pitchFamily="34" charset="-120"/>
            </a:endParaRPr>
          </a:p>
          <a:p>
            <a:r>
              <a:rPr lang="en" altLang="zh-TW" b="1" dirty="0">
                <a:ea typeface="Microsoft JhengHei" panose="020B0604030504040204" pitchFamily="34" charset="-120"/>
              </a:rPr>
              <a:t>3.State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在特定時間點我身處的狀態。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4.Action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  <a:endParaRPr lang="en" altLang="zh-TW" b="1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早睡一點，晚睡一點，設鬧鐘。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5.Reward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給予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所做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的獎勵或懲罰，精神好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高，準時上課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中等，精神不好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為負值。</a:t>
            </a:r>
          </a:p>
        </p:txBody>
      </p:sp>
    </p:spTree>
    <p:extLst>
      <p:ext uri="{BB962C8B-B14F-4D97-AF65-F5344CB8AC3E}">
        <p14:creationId xmlns:p14="http://schemas.microsoft.com/office/powerpoint/2010/main" val="227606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1219E43-427E-8945-A82A-0419BC54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E486F4-D5C6-5C44-BFBC-E1692A86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897F33D-A849-DD4F-98C0-8A1E4526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13912"/>
              </p:ext>
            </p:extLst>
          </p:nvPr>
        </p:nvGraphicFramePr>
        <p:xfrm>
          <a:off x="798786" y="2192832"/>
          <a:ext cx="10899228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43">
                  <a:extLst>
                    <a:ext uri="{9D8B030D-6E8A-4147-A177-3AD203B41FA5}">
                      <a16:colId xmlns:a16="http://schemas.microsoft.com/office/drawing/2014/main" val="3020217835"/>
                    </a:ext>
                  </a:extLst>
                </a:gridCol>
                <a:gridCol w="5348085">
                  <a:extLst>
                    <a:ext uri="{9D8B030D-6E8A-4147-A177-3AD203B41FA5}">
                      <a16:colId xmlns:a16="http://schemas.microsoft.com/office/drawing/2014/main" val="898938248"/>
                    </a:ext>
                  </a:extLst>
                </a:gridCol>
              </a:tblGrid>
              <a:tr h="408513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Model-Free 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Model-Based 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27465"/>
                  </a:ext>
                </a:extLst>
              </a:tr>
              <a:tr h="917050">
                <a:tc>
                  <a:txBody>
                    <a:bodyPr/>
                    <a:lstStyle/>
                    <a:p>
                      <a:r>
                        <a:rPr lang="en-US" altLang="zh-TW" dirty="0"/>
                        <a:t>Ex: Q learning , </a:t>
                      </a:r>
                      <a:r>
                        <a:rPr lang="en-US" altLang="zh-TW" dirty="0" err="1"/>
                        <a:t>Sarsa</a:t>
                      </a:r>
                      <a:r>
                        <a:rPr lang="en-US" altLang="zh-TW" dirty="0"/>
                        <a:t> , Policy Gradients</a:t>
                      </a:r>
                    </a:p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直接從環境中得到反饋學習，只能等待真實世界的反饋。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</a:rPr>
                        <a:t>為真實世界建模，透過想像判斷下一步發生的所有情況，然後選擇最好的。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79433"/>
                  </a:ext>
                </a:extLst>
              </a:tr>
            </a:tbl>
          </a:graphicData>
        </a:graphic>
      </p:graphicFrame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2EC521B-A0E2-2445-8E7D-7A26DA84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40217"/>
              </p:ext>
            </p:extLst>
          </p:nvPr>
        </p:nvGraphicFramePr>
        <p:xfrm>
          <a:off x="798786" y="3653332"/>
          <a:ext cx="109517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993">
                  <a:extLst>
                    <a:ext uri="{9D8B030D-6E8A-4147-A177-3AD203B41FA5}">
                      <a16:colId xmlns:a16="http://schemas.microsoft.com/office/drawing/2014/main" val="3776136382"/>
                    </a:ext>
                  </a:extLst>
                </a:gridCol>
                <a:gridCol w="5370787">
                  <a:extLst>
                    <a:ext uri="{9D8B030D-6E8A-4147-A177-3AD203B41FA5}">
                      <a16:colId xmlns:a16="http://schemas.microsoft.com/office/drawing/2014/main" val="1474452269"/>
                    </a:ext>
                  </a:extLst>
                </a:gridCol>
              </a:tblGrid>
              <a:tr h="314288">
                <a:tc>
                  <a:txBody>
                    <a:bodyPr/>
                    <a:lstStyle/>
                    <a:p>
                      <a:r>
                        <a:rPr lang="en-US" altLang="zh-TW" dirty="0"/>
                        <a:t>Policy Based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Value Based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41198"/>
                  </a:ext>
                </a:extLst>
              </a:tr>
              <a:tr h="1007445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Microsoft JhengHei" panose="020B0604030504040204" pitchFamily="34" charset="-120"/>
                        </a:rPr>
                        <a:t>Ex:Policy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Gradients</a:t>
                      </a:r>
                    </a:p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判斷環境後，輸出採取每個動作的機率，代表就算某些動作機率很低，還是有機會選中。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Ex:Qlearning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判斷環境後，輸出採取每個動作的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value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b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只對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value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最高的做決策。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6771"/>
                  </a:ext>
                </a:extLst>
              </a:tr>
            </a:tbl>
          </a:graphicData>
        </a:graphic>
      </p:graphicFrame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BEFF9A52-7B01-D64A-833F-C55789CC3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73051"/>
              </p:ext>
            </p:extLst>
          </p:nvPr>
        </p:nvGraphicFramePr>
        <p:xfrm>
          <a:off x="798785" y="5342749"/>
          <a:ext cx="10951780" cy="1215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525">
                  <a:extLst>
                    <a:ext uri="{9D8B030D-6E8A-4147-A177-3AD203B41FA5}">
                      <a16:colId xmlns:a16="http://schemas.microsoft.com/office/drawing/2014/main" val="815105496"/>
                    </a:ext>
                  </a:extLst>
                </a:gridCol>
                <a:gridCol w="5339255">
                  <a:extLst>
                    <a:ext uri="{9D8B030D-6E8A-4147-A177-3AD203B41FA5}">
                      <a16:colId xmlns:a16="http://schemas.microsoft.com/office/drawing/2014/main" val="415426597"/>
                    </a:ext>
                  </a:extLst>
                </a:gridCol>
              </a:tblGrid>
              <a:tr h="575063">
                <a:tc>
                  <a:txBody>
                    <a:bodyPr/>
                    <a:lstStyle/>
                    <a:p>
                      <a:r>
                        <a:rPr lang="en-US" altLang="zh-TW" dirty="0"/>
                        <a:t>On-Policy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Off-Policy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425683"/>
                  </a:ext>
                </a:extLst>
              </a:tr>
              <a:tr h="57506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必須本人在場，自己邊玩邊學習。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可以透過別人或自己玩過儲存的記憶來進行學習。</a:t>
                      </a:r>
                      <a:endParaRPr lang="en-US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Q learning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屬此類。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0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77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22E92-0FB0-1442-A169-845EB7B8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096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一開始，我隨機選擇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有時候早睡一點，有時候晚睡一點，有時候鬧鐘設，過了兩三天發現晚睡但鬧鐘設早一點，可以準時上課但精神時好時壞，是這時期平均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最高的方案，而早睡一點我睡不著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精神不好，晚睡一點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不能準時上課，都不是好的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再來，因為有一段時間都處於晚睡且鬧鐘設早一點，白天的清醒時間變多，精神越來越不好，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越來越低，但是晚上變得比較好入眠，經過幾天調適，這時期選擇早睡一點且設鬧鐘的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最後，開始固定良好作息，就算沒設鬧鐘也能準時上課，為求精神好，我開始不設鬧鐘，讓自己的睡眠週期能睡好睡滿。於是，後期我選擇早睡一點的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最高，且此加強式學習的模型趨於穩定，大部分能達到讀書規劃的需求。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4CB94B6-4625-0F41-A117-0A7E3AE4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2050" name="Picture 2" descr="你不知道的睡覺階段What are the stages of sleep? | by Gladys Blog | Medium">
            <a:extLst>
              <a:ext uri="{FF2B5EF4-FFF2-40B4-BE49-F238E27FC236}">
                <a16:creationId xmlns:a16="http://schemas.microsoft.com/office/drawing/2014/main" id="{998E2B27-8A78-9C4C-B809-D9A0E28C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8" y="4424855"/>
            <a:ext cx="3287111" cy="219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1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66ADD1A-9378-6E48-A0FA-BEEEE013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8" y="1870841"/>
            <a:ext cx="5467442" cy="21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34B12E4-D79F-1B41-B6AB-29FD2795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FFC9C1-B4BD-A74A-BF7F-76E8138E9250}"/>
              </a:ext>
            </a:extLst>
          </p:cNvPr>
          <p:cNvSpPr txBox="1"/>
          <p:nvPr/>
        </p:nvSpPr>
        <p:spPr>
          <a:xfrm>
            <a:off x="6305642" y="1870841"/>
            <a:ext cx="5886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1.Agent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藉由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跟 </a:t>
            </a:r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互動。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2.Environment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的行動範圍，根據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給予不同程度的 </a:t>
            </a:r>
            <a:r>
              <a:rPr lang="en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" dirty="0">
                <a:ea typeface="Microsoft JhengHei" panose="020B0604030504040204" pitchFamily="34" charset="-120"/>
              </a:rPr>
              <a:t>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3.State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在特定時間點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身處的狀態。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4.Action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藉由自身 </a:t>
            </a:r>
            <a:r>
              <a:rPr lang="en" altLang="zh-TW" dirty="0">
                <a:ea typeface="Microsoft JhengHei" panose="020B0604030504040204" pitchFamily="34" charset="-120"/>
              </a:rPr>
              <a:t>policy </a:t>
            </a:r>
            <a:r>
              <a:rPr lang="zh-TW" altLang="en-US" dirty="0">
                <a:ea typeface="Microsoft JhengHei" panose="020B0604030504040204" pitchFamily="34" charset="-120"/>
              </a:rPr>
              <a:t>進行的動作。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5.Reward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給予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所做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的獎勵或懲罰。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D9B38A-AF82-264F-8430-01509BE0303E}"/>
              </a:ext>
            </a:extLst>
          </p:cNvPr>
          <p:cNvSpPr txBox="1"/>
          <p:nvPr/>
        </p:nvSpPr>
        <p:spPr>
          <a:xfrm>
            <a:off x="1412610" y="4158488"/>
            <a:ext cx="389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加強式學習決策過程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BB2E82-5545-F94F-8833-FBBBBEA735C2}"/>
              </a:ext>
            </a:extLst>
          </p:cNvPr>
          <p:cNvSpPr txBox="1"/>
          <p:nvPr/>
        </p:nvSpPr>
        <p:spPr>
          <a:xfrm>
            <a:off x="838200" y="5223641"/>
            <a:ext cx="508700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的目標是藉由與 </a:t>
            </a:r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不斷互動及獲得 </a:t>
            </a:r>
            <a:r>
              <a:rPr lang="en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學會最佳 </a:t>
            </a:r>
            <a:r>
              <a:rPr lang="en" altLang="zh-TW" b="1" dirty="0">
                <a:ea typeface="Microsoft JhengHei" panose="020B0604030504040204" pitchFamily="34" charset="-120"/>
              </a:rPr>
              <a:t>policy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即是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根據身處的 </a:t>
            </a:r>
            <a:r>
              <a:rPr lang="en" altLang="zh-TW" dirty="0">
                <a:ea typeface="Microsoft JhengHei" panose="020B0604030504040204" pitchFamily="34" charset="-120"/>
              </a:rPr>
              <a:t>state </a:t>
            </a:r>
            <a:r>
              <a:rPr lang="zh-TW" altLang="en-US" dirty="0">
                <a:ea typeface="Microsoft JhengHei" panose="020B0604030504040204" pitchFamily="34" charset="-120"/>
              </a:rPr>
              <a:t>決定進行最佳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的策略。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696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17DBE5A-4432-5840-9100-645BD9D4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42A26D-3532-FB4A-AAAA-BE03D7EAF4AD}"/>
              </a:ext>
            </a:extLst>
          </p:cNvPr>
          <p:cNvSpPr txBox="1"/>
          <p:nvPr/>
        </p:nvSpPr>
        <p:spPr>
          <a:xfrm>
            <a:off x="838200" y="2285067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馬可夫決策過程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lang="en-US" altLang="zh-TW" dirty="0">
                <a:solidFill>
                  <a:srgbClr val="292929"/>
                </a:solidFill>
                <a:ea typeface="Microsoft JhengHei" panose="020B0604030504040204" pitchFamily="34" charset="-120"/>
              </a:rPr>
              <a:t>Markov Decision Process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</a:p>
          <a:p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的一個重要觀念：未來只取決於當前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65B470-1A33-804B-843B-FE15B0ECD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15" y="2965684"/>
            <a:ext cx="3399898" cy="4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464E7C-6D5E-5947-A590-58B3508A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2" y="4947457"/>
            <a:ext cx="3754638" cy="3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6A118E8-CA58-5F4B-8F3C-D6ADA4B2790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511855" y="3076614"/>
            <a:ext cx="1316420" cy="361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866386-71DC-D447-9F72-07CD024CD73F}"/>
              </a:ext>
            </a:extLst>
          </p:cNvPr>
          <p:cNvSpPr txBox="1"/>
          <p:nvPr/>
        </p:nvSpPr>
        <p:spPr>
          <a:xfrm>
            <a:off x="5828275" y="2168673"/>
            <a:ext cx="50134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機器一開始並不知道環境的狀態是怎麼樣，所以只能從以前所經歷的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observation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跟現在所得到的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observation, reward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來去當作現在的狀態。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如果我們要去估計下一個狀態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t+1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，就要把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1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~S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的所有狀態給考慮進去，</a:t>
            </a:r>
            <a:r>
              <a:rPr lang="zh-TW" altLang="en-US" sz="1400" dirty="0">
                <a:solidFill>
                  <a:srgbClr val="292929"/>
                </a:solidFill>
                <a:ea typeface="Microsoft JhengHei" panose="020B0604030504040204" pitchFamily="34" charset="-120"/>
              </a:rPr>
              <a:t>此時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模型便會非常的大，這時候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Markov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假說就有用了。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Markov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說的：未來只取決於當前，所以我們可以假設下一個狀態只跟現在這個狀態有關，有這個假設就可以把模型給縮小，不過這個假設也只是理想的狀況下。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A7559B2-8C30-1D47-A41D-6CCA24B3593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646980" y="5126875"/>
            <a:ext cx="1181295" cy="3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8ED962-1BAF-B745-B45B-86E0C5001D54}"/>
              </a:ext>
            </a:extLst>
          </p:cNvPr>
          <p:cNvSpPr txBox="1"/>
          <p:nvPr/>
        </p:nvSpPr>
        <p:spPr>
          <a:xfrm>
            <a:off x="5828275" y="4657217"/>
            <a:ext cx="509751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因此我們可以把加強式學習想像成是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的一種模型，因為我們從現在的狀態來知道未來的狀態，未來知道了，相對的，我們要找到最好的動作也變得有可能了。所以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Reinforcement Learning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就變成是解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的一種模型了。</a:t>
            </a:r>
            <a:endParaRPr lang="zh-TW" altLang="en-US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32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244BE56-C61C-7043-8724-09F1603F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72BBB8-9BFA-6E46-BC9E-1CE06B9C66B7}"/>
              </a:ext>
            </a:extLst>
          </p:cNvPr>
          <p:cNvSpPr txBox="1"/>
          <p:nvPr/>
        </p:nvSpPr>
        <p:spPr>
          <a:xfrm>
            <a:off x="966952" y="1547281"/>
            <a:ext cx="2953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function(</a:t>
            </a:r>
            <a:r>
              <a:rPr lang="zh-TW" altLang="en-US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價值函數</a:t>
            </a:r>
            <a:r>
              <a:rPr lang="en-US" altLang="zh-TW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sz="5400" dirty="0">
              <a:ea typeface="Microsoft JhengHe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FC0A774-A71B-1049-BEBF-54C24BD2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2" y="1996205"/>
            <a:ext cx="10300138" cy="4372998"/>
          </a:xfrm>
        </p:spPr>
        <p:txBody>
          <a:bodyPr>
            <a:normAutofit/>
          </a:bodyPr>
          <a:lstStyle/>
          <a:p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那該怎麼定義目前狀態跟策略的好與壞？我們可以想像成這個狀態對未來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的期望，想簡單一點，也就是以下方程式所寫的，狀態對未來每一個時間點的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相加， 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λ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是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discount factor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，意思就是說，越是未來所給的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影響是越小的，當下的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是最大的。</a:t>
            </a:r>
            <a:endParaRPr lang="en-US" altLang="zh-TW" sz="18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endParaRPr lang="en-US" altLang="zh-TW" sz="18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ea typeface="Microsoft JhengHei" panose="020B0604030504040204" pitchFamily="34" charset="-120"/>
            </a:endParaRPr>
          </a:p>
          <a:p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以上公式可用一個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Value function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來表示這個狀態未來的潛在價值 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                                           (</a:t>
            </a:r>
            <a:r>
              <a:rPr lang="en-US" altLang="zh-TW" sz="16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把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Value function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用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Bellman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方程式展開 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     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           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                                                   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46B2-4589-5849-909A-BA10BD414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35" y="2906630"/>
            <a:ext cx="3127879" cy="6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8D19F8-0334-B84F-95EF-4A297B98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16" y="3530520"/>
            <a:ext cx="1675590" cy="5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78CCA29-5A33-7B49-AC00-F43FBADB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61" y="4096140"/>
            <a:ext cx="3833674" cy="22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75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2FA016-426F-0245-BB6C-EF6E0362373F}"/>
              </a:ext>
            </a:extLst>
          </p:cNvPr>
          <p:cNvSpPr txBox="1"/>
          <p:nvPr/>
        </p:nvSpPr>
        <p:spPr>
          <a:xfrm>
            <a:off x="735563" y="1690688"/>
            <a:ext cx="1072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再把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Action(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動作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給考慮進來，我們關心在這個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中所做動作的價值跟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，如果知道每個動作的價值，那就可以找到一個動作去做了，我們把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考慮進來，就可以定義出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</a:t>
            </a: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上面有提到，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指的是從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中找到一個最好的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，相對的，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的決定就會跟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有關，所以上面的公式所代表的就是在策略 </a:t>
            </a:r>
            <a:r>
              <a:rPr lang="el-GR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π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下的動作價值函數。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C67006D-6DB7-7A42-BA06-C924140C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08F770-ADCF-BC40-B9AA-A0E4C4AE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7458"/>
            <a:ext cx="41338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2B4781-4351-2942-B75A-78B472BE87CD}"/>
              </a:ext>
            </a:extLst>
          </p:cNvPr>
          <p:cNvSpPr txBox="1"/>
          <p:nvPr/>
        </p:nvSpPr>
        <p:spPr>
          <a:xfrm>
            <a:off x="4972050" y="3007892"/>
            <a:ext cx="485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</a:rPr>
              <a:t>(Action-Value function Bellman function)</a:t>
            </a:r>
            <a:endParaRPr lang="zh-TW" altLang="en-US" sz="1400" dirty="0"/>
          </a:p>
        </p:txBody>
      </p:sp>
      <p:pic>
        <p:nvPicPr>
          <p:cNvPr id="8" name="Picture 4" descr="Categorization of RL Algorithms">
            <a:extLst>
              <a:ext uri="{FF2B5EF4-FFF2-40B4-BE49-F238E27FC236}">
                <a16:creationId xmlns:a16="http://schemas.microsoft.com/office/drawing/2014/main" id="{E347D5AF-F398-6145-922F-0E746B19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3" y="4162054"/>
            <a:ext cx="6384338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4057D4A-D23B-9E4A-86D4-2664289C1EEF}"/>
              </a:ext>
            </a:extLst>
          </p:cNvPr>
          <p:cNvSpPr txBox="1"/>
          <p:nvPr/>
        </p:nvSpPr>
        <p:spPr>
          <a:xfrm>
            <a:off x="7119901" y="4619446"/>
            <a:ext cx="2142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111111"/>
                </a:solidFill>
                <a:effectLst/>
                <a:latin typeface="+mn-ea"/>
              </a:rPr>
              <a:t>Figure : Summary of approaches in Reinforcement Learning,  based on whether we want to model the value, policy, or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32190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17ACFE-DF07-7A4B-A628-BC13CFE0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Optimal value function</a:t>
            </a:r>
          </a:p>
          <a:p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8D840CA-A7EF-E446-A22A-5EA6BC03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6CBCA7-5798-9346-9EF5-56F480136428}"/>
              </a:ext>
            </a:extLst>
          </p:cNvPr>
          <p:cNvSpPr txBox="1">
            <a:spLocks/>
          </p:cNvSpPr>
          <p:nvPr/>
        </p:nvSpPr>
        <p:spPr>
          <a:xfrm>
            <a:off x="838200" y="2276366"/>
            <a:ext cx="10058400" cy="3760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加強式學習最重要的點在於找到一個最好的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策略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，讓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Reward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可以最多，而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的決定會跟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有關，所以只要找到最優的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也會找到最優的，這就是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Value-based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的方法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找到最優的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Value-function)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。我們可以寫出以下公式：最好的動作價值函數就是在所有策略下的動作價值函數的最大值，然後我們再把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bellman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代進去，就可以找到一個公式來代表最優的動作價值函數 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:</a:t>
            </a:r>
          </a:p>
          <a:p>
            <a:endParaRPr lang="zh-TW" altLang="en-US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1FF0DA-A33C-4E49-A198-4734C994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2561"/>
            <a:ext cx="44100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D3276E-1757-924D-BDD7-AAC510747D7B}"/>
              </a:ext>
            </a:extLst>
          </p:cNvPr>
          <p:cNvSpPr txBox="1"/>
          <p:nvPr/>
        </p:nvSpPr>
        <p:spPr>
          <a:xfrm>
            <a:off x="5121952" y="4634069"/>
            <a:ext cx="284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  <a:latin typeface="+mn-ea"/>
              </a:rPr>
              <a:t>(</a:t>
            </a:r>
            <a:r>
              <a:rPr lang="zh-TW" altLang="en-US" sz="1400" b="0" i="0" dirty="0">
                <a:effectLst/>
                <a:latin typeface="+mn-ea"/>
              </a:rPr>
              <a:t>最優動作價值函數表示</a:t>
            </a:r>
            <a:r>
              <a:rPr lang="en-US" altLang="zh-TW" sz="1400" b="0" i="0" dirty="0">
                <a:effectLst/>
                <a:latin typeface="+mn-ea"/>
              </a:rPr>
              <a:t>equation)</a:t>
            </a:r>
            <a:endParaRPr lang="zh-TW" altLang="en-US" sz="1400" dirty="0">
              <a:latin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646BC1-1F7D-4740-A005-87BD763AB3C1}"/>
              </a:ext>
            </a:extLst>
          </p:cNvPr>
          <p:cNvSpPr txBox="1"/>
          <p:nvPr/>
        </p:nvSpPr>
        <p:spPr>
          <a:xfrm>
            <a:off x="922283" y="5367361"/>
            <a:ext cx="997431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以上就是加強式學習的概念基礎以及公式推導的由來，接下來會介紹</a:t>
            </a:r>
            <a:r>
              <a:rPr kumimoji="1" lang="en-US" altLang="zh-TW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dirty="0">
                <a:ea typeface="Microsoft JhengHei" panose="020B0604030504040204" pitchFamily="34" charset="-120"/>
              </a:rPr>
              <a:t>演算法的概念。</a:t>
            </a:r>
          </a:p>
        </p:txBody>
      </p:sp>
    </p:spTree>
    <p:extLst>
      <p:ext uri="{BB962C8B-B14F-4D97-AF65-F5344CB8AC3E}">
        <p14:creationId xmlns:p14="http://schemas.microsoft.com/office/powerpoint/2010/main" val="68247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FB823-8A5D-2D4A-8AF4-0B632F89D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350FB47-8AEC-7F46-9528-91C1F3A6229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Picture 2" descr="強化學習之Q-learning algorithm學習總結- 台部落">
            <a:extLst>
              <a:ext uri="{FF2B5EF4-FFF2-40B4-BE49-F238E27FC236}">
                <a16:creationId xmlns:a16="http://schemas.microsoft.com/office/drawing/2014/main" id="{F4DD0171-F36E-F54C-AB43-38DFD3B4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2288847"/>
            <a:ext cx="5273224" cy="19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C08A68-1983-DC43-8979-C0FDF6F14FBF}"/>
              </a:ext>
            </a:extLst>
          </p:cNvPr>
          <p:cNvSpPr txBox="1"/>
          <p:nvPr/>
        </p:nvSpPr>
        <p:spPr>
          <a:xfrm>
            <a:off x="6263825" y="1604303"/>
            <a:ext cx="55599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Q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為單步更新的</a:t>
            </a:r>
            <a:r>
              <a:rPr kumimoji="1" lang="en-US" altLang="zh-TW" dirty="0"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dirty="0">
                <a:ea typeface="Microsoft JhengHei" panose="020B0604030504040204" pitchFamily="34" charset="-120"/>
              </a:rPr>
              <a:t>，透過不斷更新</a:t>
            </a:r>
            <a:r>
              <a:rPr kumimoji="1" lang="en-US" altLang="zh-TW" dirty="0">
                <a:ea typeface="Microsoft JhengHei" panose="020B0604030504040204" pitchFamily="34" charset="-120"/>
              </a:rPr>
              <a:t>Q table</a:t>
            </a:r>
            <a:r>
              <a:rPr kumimoji="1" lang="zh-TW" altLang="en-US" dirty="0">
                <a:ea typeface="Microsoft JhengHei" panose="020B0604030504040204" pitchFamily="34" charset="-120"/>
              </a:rPr>
              <a:t>內的值，然後透過新的值來判斷要在某個</a:t>
            </a:r>
            <a:r>
              <a:rPr kumimoji="1" lang="en-US" altLang="zh-TW" dirty="0">
                <a:ea typeface="Microsoft JhengHei" panose="020B0604030504040204" pitchFamily="34" charset="-120"/>
              </a:rPr>
              <a:t>state</a:t>
            </a:r>
            <a:r>
              <a:rPr kumimoji="1" lang="zh-TW" altLang="en-US" dirty="0">
                <a:ea typeface="Microsoft JhengHei" panose="020B0604030504040204" pitchFamily="34" charset="-120"/>
              </a:rPr>
              <a:t>採取什麼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action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B38F37-0B30-6746-B320-E1FF138ADA23}"/>
              </a:ext>
            </a:extLst>
          </p:cNvPr>
          <p:cNvSpPr/>
          <p:nvPr/>
        </p:nvSpPr>
        <p:spPr>
          <a:xfrm>
            <a:off x="4719145" y="3121572"/>
            <a:ext cx="1450427" cy="307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93011B-5759-254B-98DC-12CCB528DD37}"/>
              </a:ext>
            </a:extLst>
          </p:cNvPr>
          <p:cNvSpPr/>
          <p:nvPr/>
        </p:nvSpPr>
        <p:spPr>
          <a:xfrm>
            <a:off x="3016469" y="3567331"/>
            <a:ext cx="2638097" cy="307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861A19-1A41-2F47-ABEF-6266E57609AC}"/>
              </a:ext>
            </a:extLst>
          </p:cNvPr>
          <p:cNvCxnSpPr>
            <a:cxnSpLocks/>
          </p:cNvCxnSpPr>
          <p:nvPr/>
        </p:nvCxnSpPr>
        <p:spPr>
          <a:xfrm>
            <a:off x="4025462" y="3874759"/>
            <a:ext cx="84083" cy="6463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0FD0D92-CF11-A043-B4AF-72B2E46DD483}"/>
              </a:ext>
            </a:extLst>
          </p:cNvPr>
          <p:cNvCxnSpPr/>
          <p:nvPr/>
        </p:nvCxnSpPr>
        <p:spPr>
          <a:xfrm>
            <a:off x="6169572" y="3121572"/>
            <a:ext cx="620111" cy="169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7F23B2-89FE-184C-AC81-46677D359C73}"/>
                  </a:ext>
                </a:extLst>
              </p:cNvPr>
              <p:cNvSpPr txBox="1"/>
              <p:nvPr/>
            </p:nvSpPr>
            <p:spPr>
              <a:xfrm>
                <a:off x="6926317" y="2984938"/>
                <a:ext cx="3825766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-greedy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為用在決策的策略方式，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=0.1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時，依據現有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policy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做決策的機率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=0.9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，隨機選擇的機率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=0.1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7F23B2-89FE-184C-AC81-46677D35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317" y="2984938"/>
                <a:ext cx="3825766" cy="923330"/>
              </a:xfrm>
              <a:prstGeom prst="rect">
                <a:avLst/>
              </a:prstGeom>
              <a:blipFill>
                <a:blip r:embed="rId3"/>
                <a:stretch>
                  <a:fillRect l="-1325" t="-4110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0A5E3D-8E7F-AF42-A3C0-CC91992861B3}"/>
                  </a:ext>
                </a:extLst>
              </p:cNvPr>
              <p:cNvSpPr txBox="1"/>
              <p:nvPr/>
            </p:nvSpPr>
            <p:spPr>
              <a:xfrm>
                <a:off x="2496206" y="4569153"/>
                <a:ext cx="8586953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(learned value)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每次更新時，新資訊所佔的比率。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為</m:t>
                    </m:r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對未來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TW" altLang="en-US" i="1" smtClean="0">
                        <a:latin typeface="Cambria Math" panose="02040503050406030204" pitchFamily="18" charset="0"/>
                      </a:rPr>
                      <m:t>衰減值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，可以想成越久遠的學習經驗對這次的決策影響越小。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r>
                  <a:rPr kumimoji="1" lang="en-US" altLang="zh-TW" dirty="0">
                    <a:ea typeface="Microsoft JhengHei" panose="020B0604030504040204" pitchFamily="34" charset="-120"/>
                  </a:rPr>
                  <a:t>Q function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有遞迴特質，由上一步的資料透過運算與這次結果合併，更新參數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0A5E3D-8E7F-AF42-A3C0-CC919928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06" y="4569153"/>
                <a:ext cx="8586953" cy="923330"/>
              </a:xfrm>
              <a:prstGeom prst="rect">
                <a:avLst/>
              </a:prstGeom>
              <a:blipFill>
                <a:blip r:embed="rId4"/>
                <a:stretch>
                  <a:fillRect l="-591" t="-4110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8D997BFB-B57B-F148-9EBD-9611F36AFE22}"/>
              </a:ext>
            </a:extLst>
          </p:cNvPr>
          <p:cNvSpPr txBox="1">
            <a:spLocks/>
          </p:cNvSpPr>
          <p:nvPr/>
        </p:nvSpPr>
        <p:spPr>
          <a:xfrm>
            <a:off x="876957" y="5376531"/>
            <a:ext cx="9555218" cy="10217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Q table </a:t>
            </a:r>
          </a:p>
          <a:p>
            <a:r>
              <a:rPr lang="zh-TW" altLang="en-US" sz="1800" dirty="0">
                <a:ea typeface="Microsoft JhengHei" panose="020B0604030504040204" pitchFamily="34" charset="-120"/>
              </a:rPr>
              <a:t>把各個 </a:t>
            </a:r>
            <a:r>
              <a:rPr lang="en" altLang="zh-TW" sz="1800" dirty="0">
                <a:ea typeface="Microsoft JhengHei" panose="020B0604030504040204" pitchFamily="34" charset="-120"/>
              </a:rPr>
              <a:t>state-action pair </a:t>
            </a:r>
            <a:r>
              <a:rPr lang="zh-TW" altLang="en-US" sz="1800" dirty="0">
                <a:ea typeface="Microsoft JhengHei" panose="020B0604030504040204" pitchFamily="34" charset="-120"/>
              </a:rPr>
              <a:t>的 </a:t>
            </a:r>
            <a:r>
              <a:rPr lang="en" altLang="zh-TW" sz="1800" dirty="0">
                <a:ea typeface="Microsoft JhengHei" panose="020B0604030504040204" pitchFamily="34" charset="-120"/>
              </a:rPr>
              <a:t>Q value </a:t>
            </a:r>
            <a:r>
              <a:rPr lang="zh-TW" altLang="en-US" sz="1800" dirty="0">
                <a:ea typeface="Microsoft JhengHei" panose="020B0604030504040204" pitchFamily="34" charset="-120"/>
              </a:rPr>
              <a:t>存在 </a:t>
            </a:r>
            <a:r>
              <a:rPr lang="en" altLang="zh-TW" sz="1800" dirty="0">
                <a:ea typeface="Microsoft JhengHei" panose="020B0604030504040204" pitchFamily="34" charset="-120"/>
              </a:rPr>
              <a:t>table </a:t>
            </a:r>
            <a:r>
              <a:rPr lang="zh-TW" altLang="en-US" sz="1800" dirty="0">
                <a:ea typeface="Microsoft JhengHei" panose="020B0604030504040204" pitchFamily="34" charset="-120"/>
              </a:rPr>
              <a:t>裡，直接查找或更新，即是所謂 </a:t>
            </a:r>
            <a:r>
              <a:rPr lang="en" altLang="zh-TW" sz="1800" dirty="0">
                <a:ea typeface="Microsoft JhengHei" panose="020B0604030504040204" pitchFamily="34" charset="-120"/>
              </a:rPr>
              <a:t>Q table</a:t>
            </a:r>
            <a:r>
              <a:rPr lang="zh-TW" altLang="en-US" sz="1800" dirty="0">
                <a:ea typeface="Microsoft JhengHei" panose="020B0604030504040204" pitchFamily="34" charset="-120"/>
              </a:rPr>
              <a:t>。</a:t>
            </a:r>
            <a:endParaRPr lang="en-US" altLang="zh-TW" sz="1800" dirty="0">
              <a:ea typeface="Microsoft JhengHei" panose="020B0604030504040204" pitchFamily="34" charset="-120"/>
            </a:endParaRPr>
          </a:p>
          <a:p>
            <a:r>
              <a:rPr lang="zh-TW" altLang="en-US" sz="1800" dirty="0">
                <a:ea typeface="Microsoft JhengHei" panose="020B0604030504040204" pitchFamily="34" charset="-120"/>
              </a:rPr>
              <a:t>不過這個方法的壞處是 </a:t>
            </a:r>
            <a:r>
              <a:rPr lang="en" altLang="zh-TW" sz="1800" dirty="0">
                <a:ea typeface="Microsoft JhengHei" panose="020B0604030504040204" pitchFamily="34" charset="-120"/>
              </a:rPr>
              <a:t>table </a:t>
            </a:r>
            <a:r>
              <a:rPr lang="zh-TW" altLang="en-US" sz="1800" dirty="0">
                <a:ea typeface="Microsoft JhengHei" panose="020B0604030504040204" pitchFamily="34" charset="-120"/>
              </a:rPr>
              <a:t>大小有限，不適用於 </a:t>
            </a:r>
            <a:r>
              <a:rPr lang="en" altLang="zh-TW" sz="1800" dirty="0">
                <a:ea typeface="Microsoft JhengHei" panose="020B0604030504040204" pitchFamily="34" charset="-120"/>
              </a:rPr>
              <a:t>state </a:t>
            </a:r>
            <a:r>
              <a:rPr lang="zh-TW" altLang="en-US" sz="1800" dirty="0">
                <a:ea typeface="Microsoft JhengHei" panose="020B0604030504040204" pitchFamily="34" charset="-120"/>
              </a:rPr>
              <a:t>和 </a:t>
            </a:r>
            <a:r>
              <a:rPr lang="en" altLang="zh-TW" sz="1800" dirty="0">
                <a:ea typeface="Microsoft JhengHei" panose="020B0604030504040204" pitchFamily="34" charset="-120"/>
              </a:rPr>
              <a:t>action </a:t>
            </a:r>
            <a:r>
              <a:rPr lang="zh-TW" altLang="en-US" sz="1800" dirty="0">
                <a:ea typeface="Microsoft JhengHei" panose="020B0604030504040204" pitchFamily="34" charset="-120"/>
              </a:rPr>
              <a:t>過多的任務。</a:t>
            </a:r>
            <a:endParaRPr kumimoji="1" lang="en-US" altLang="zh-TW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93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3260</Words>
  <Application>Microsoft Macintosh PowerPoint</Application>
  <PresentationFormat>寬螢幕</PresentationFormat>
  <Paragraphs>324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Microsoft JhengHei</vt:lpstr>
      <vt:lpstr>新細明體</vt:lpstr>
      <vt:lpstr>Arial</vt:lpstr>
      <vt:lpstr>Calibri</vt:lpstr>
      <vt:lpstr>Calibri Light</vt:lpstr>
      <vt:lpstr>Cambria Math</vt:lpstr>
      <vt:lpstr>charter</vt:lpstr>
      <vt:lpstr>Office 佈景主題</vt:lpstr>
      <vt:lpstr>作業四: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Method實作加強式學習和 Q learning 的介紹</vt:lpstr>
      <vt:lpstr>Method實作加強式學習和 Q learning 的介紹</vt:lpstr>
      <vt:lpstr>Method實作加強式學習和 Q learning 的介紹</vt:lpstr>
      <vt:lpstr>Method實作加強式學習和 Q learning 的介紹</vt:lpstr>
      <vt:lpstr>Result</vt:lpstr>
      <vt:lpstr>Result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作業四: 加強式學習 + Q learning  與cartpole實作</dc:title>
  <dc:creator>f64081169@gs.ncku.edu.tw</dc:creator>
  <cp:lastModifiedBy>f64081169@gs.ncku.edu.tw</cp:lastModifiedBy>
  <cp:revision>141</cp:revision>
  <dcterms:created xsi:type="dcterms:W3CDTF">2021-06-11T13:15:58Z</dcterms:created>
  <dcterms:modified xsi:type="dcterms:W3CDTF">2021-06-14T08:48:47Z</dcterms:modified>
</cp:coreProperties>
</file>